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47"/>
  </p:notesMasterIdLst>
  <p:sldIdLst>
    <p:sldId id="256" r:id="rId2"/>
    <p:sldId id="257" r:id="rId3"/>
    <p:sldId id="259" r:id="rId4"/>
    <p:sldId id="297" r:id="rId5"/>
    <p:sldId id="270" r:id="rId6"/>
    <p:sldId id="260" r:id="rId7"/>
    <p:sldId id="261" r:id="rId8"/>
    <p:sldId id="269" r:id="rId9"/>
    <p:sldId id="288" r:id="rId10"/>
    <p:sldId id="292" r:id="rId11"/>
    <p:sldId id="293" r:id="rId12"/>
    <p:sldId id="277" r:id="rId13"/>
    <p:sldId id="266" r:id="rId14"/>
    <p:sldId id="263" r:id="rId15"/>
    <p:sldId id="267" r:id="rId16"/>
    <p:sldId id="268" r:id="rId17"/>
    <p:sldId id="264" r:id="rId18"/>
    <p:sldId id="276" r:id="rId19"/>
    <p:sldId id="303" r:id="rId20"/>
    <p:sldId id="265" r:id="rId21"/>
    <p:sldId id="271" r:id="rId22"/>
    <p:sldId id="274" r:id="rId23"/>
    <p:sldId id="275" r:id="rId24"/>
    <p:sldId id="278" r:id="rId25"/>
    <p:sldId id="279" r:id="rId26"/>
    <p:sldId id="272" r:id="rId27"/>
    <p:sldId id="280" r:id="rId28"/>
    <p:sldId id="281" r:id="rId29"/>
    <p:sldId id="273" r:id="rId30"/>
    <p:sldId id="282" r:id="rId31"/>
    <p:sldId id="283" r:id="rId32"/>
    <p:sldId id="287" r:id="rId33"/>
    <p:sldId id="285" r:id="rId34"/>
    <p:sldId id="284" r:id="rId35"/>
    <p:sldId id="296" r:id="rId36"/>
    <p:sldId id="262" r:id="rId37"/>
    <p:sldId id="289" r:id="rId38"/>
    <p:sldId id="290" r:id="rId39"/>
    <p:sldId id="291" r:id="rId40"/>
    <p:sldId id="300" r:id="rId41"/>
    <p:sldId id="299" r:id="rId42"/>
    <p:sldId id="258" r:id="rId43"/>
    <p:sldId id="286" r:id="rId44"/>
    <p:sldId id="294" r:id="rId45"/>
    <p:sldId id="30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vex-Hull in 3-Space" id="{C8AA8FE9-844E-4B52-B25B-E6394CF82243}">
          <p14:sldIdLst>
            <p14:sldId id="256"/>
          </p14:sldIdLst>
        </p14:section>
        <p14:section name="Content" id="{02AEFE85-D2D6-4E69-A885-BAC3CE9A5E14}">
          <p14:sldIdLst>
            <p14:sldId id="257"/>
          </p14:sldIdLst>
        </p14:section>
        <p14:section name="Introduction" id="{3323E5BC-738A-47EC-A289-B970868C059A}">
          <p14:sldIdLst>
            <p14:sldId id="259"/>
            <p14:sldId id="297"/>
            <p14:sldId id="270"/>
          </p14:sldIdLst>
        </p14:section>
        <p14:section name="Convex Hull Overview" id="{95442DD1-91A8-44B7-B74E-94DCC8D7D7BB}">
          <p14:sldIdLst>
            <p14:sldId id="260"/>
            <p14:sldId id="261"/>
          </p14:sldIdLst>
        </p14:section>
        <p14:section name="Algorithms 2D" id="{D6B51A97-F96E-4E3A-BF3B-FBEC8C058BAB}">
          <p14:sldIdLst>
            <p14:sldId id="269"/>
            <p14:sldId id="288"/>
            <p14:sldId id="292"/>
            <p14:sldId id="293"/>
            <p14:sldId id="277"/>
          </p14:sldIdLst>
        </p14:section>
        <p14:section name="Convex Hull 3D" id="{F394521C-73A3-4281-8170-B5A851FD4389}">
          <p14:sldIdLst>
            <p14:sldId id="266"/>
          </p14:sldIdLst>
        </p14:section>
        <p14:section name="CH 3D - Complexity" id="{07A990CA-8759-4DC0-ABC0-5831FF8A5671}">
          <p14:sldIdLst>
            <p14:sldId id="263"/>
            <p14:sldId id="267"/>
            <p14:sldId id="268"/>
          </p14:sldIdLst>
        </p14:section>
        <p14:section name="CH 3D - Computation" id="{EB2CA329-76C3-4E58-AEBB-F32CA9855478}">
          <p14:sldIdLst>
            <p14:sldId id="264"/>
            <p14:sldId id="276"/>
            <p14:sldId id="303"/>
            <p14:sldId id="265"/>
            <p14:sldId id="271"/>
            <p14:sldId id="274"/>
            <p14:sldId id="275"/>
            <p14:sldId id="278"/>
            <p14:sldId id="279"/>
          </p14:sldIdLst>
        </p14:section>
        <p14:section name="CH 3D - Algorithm Overview" id="{AE2B811C-FF7B-468A-981C-81A05ACA7A5D}">
          <p14:sldIdLst>
            <p14:sldId id="272"/>
            <p14:sldId id="280"/>
            <p14:sldId id="281"/>
          </p14:sldIdLst>
        </p14:section>
        <p14:section name="CH 3D - Analysis" id="{32C302B1-B29F-4F70-8BDB-385970F94643}">
          <p14:sldIdLst>
            <p14:sldId id="273"/>
            <p14:sldId id="282"/>
            <p14:sldId id="283"/>
          </p14:sldIdLst>
        </p14:section>
        <p14:section name="CH 3D - Sample Program" id="{DA523907-6FAE-488D-A68B-DB39A7A2A174}">
          <p14:sldIdLst>
            <p14:sldId id="287"/>
          </p14:sldIdLst>
        </p14:section>
        <p14:section name="CH 3D - Conclusion" id="{4C7979A6-C99C-4D17-A2CF-AF9096066193}">
          <p14:sldIdLst>
            <p14:sldId id="285"/>
            <p14:sldId id="284"/>
          </p14:sldIdLst>
        </p14:section>
        <p14:section name="Applications (CG)" id="{D179F83A-7019-4159-BFA6-5D7413924C32}">
          <p14:sldIdLst>
            <p14:sldId id="296"/>
            <p14:sldId id="262"/>
            <p14:sldId id="289"/>
            <p14:sldId id="290"/>
            <p14:sldId id="291"/>
            <p14:sldId id="300"/>
          </p14:sldIdLst>
        </p14:section>
        <p14:section name="For Developers" id="{11169890-C57A-48C4-812A-F8E0419A6C79}">
          <p14:sldIdLst>
            <p14:sldId id="299"/>
          </p14:sldIdLst>
        </p14:section>
        <p14:section name="References" id="{1A0AD919-D79C-4FCC-BE81-A01D5340C31E}">
          <p14:sldIdLst>
            <p14:sldId id="258"/>
            <p14:sldId id="286"/>
            <p14:sldId id="29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Sorgenfrei" initials="JS" lastIdx="1" clrIdx="0">
    <p:extLst>
      <p:ext uri="{19B8F6BF-5375-455C-9EA6-DF929625EA0E}">
        <p15:presenceInfo xmlns:p15="http://schemas.microsoft.com/office/powerpoint/2012/main" userId="dad6c43fc336ae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74430" autoAdjust="0"/>
  </p:normalViewPr>
  <p:slideViewPr>
    <p:cSldViewPr snapToGrid="0">
      <p:cViewPr varScale="1">
        <p:scale>
          <a:sx n="124" d="100"/>
          <a:sy n="124" d="100"/>
        </p:scale>
        <p:origin x="17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0FD5-E8C7-40F6-AB39-3A5FD6824665}" type="datetimeFigureOut">
              <a:rPr lang="de-DE" smtClean="0"/>
              <a:t>14.11.2018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216F-D8E6-4BFB-AC91-A589ED69A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1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P </a:t>
            </a:r>
            <a:r>
              <a:rPr lang="de-DE" dirty="0" err="1" smtClean="0">
                <a:sym typeface="Wingdings" panose="05000000000000000000" pitchFamily="2" charset="2"/>
              </a:rPr>
              <a:t>set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CH(P)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subset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Backside</a:t>
            </a:r>
            <a:r>
              <a:rPr lang="de-DE" baseline="0" dirty="0" smtClean="0">
                <a:sym typeface="Wingdings" panose="05000000000000000000" pitchFamily="2" charset="2"/>
              </a:rPr>
              <a:t>, in </a:t>
            </a:r>
            <a:r>
              <a:rPr lang="de-DE" baseline="0" dirty="0" err="1" smtClean="0">
                <a:sym typeface="Wingdings" panose="05000000000000000000" pitchFamily="2" charset="2"/>
              </a:rPr>
              <a:t>this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case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defined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r>
              <a:rPr lang="de-DE" baseline="0" dirty="0" smtClean="0">
                <a:sym typeface="Wingdings" panose="05000000000000000000" pitchFamily="2" charset="2"/>
              </a:rPr>
              <a:t>, 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backface</a:t>
            </a:r>
            <a:r>
              <a:rPr lang="de-DE" baseline="0" dirty="0" smtClean="0">
                <a:sym typeface="Wingdings" panose="05000000000000000000" pitchFamily="2" charset="2"/>
              </a:rPr>
              <a:t>), counter-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frontface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8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/>
              <a:t>3D-Space 3-Polytop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/>
              <a:t>Polyhedron (Greek: “many bases”)</a:t>
            </a:r>
            <a:endParaRPr lang="en-US" baseline="0" noProof="0" dirty="0" smtClean="0"/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aseline="0" noProof="0" dirty="0" smtClean="0"/>
              <a:t>the CH of a set P of n points is a convex polytope whose vertices are points in P and, hence, it has at most n vertices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b="0" i="1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Simplicial polytope - </a:t>
            </a:r>
            <a:r>
              <a:rPr lang="en-US" i="1" noProof="0" dirty="0" smtClean="0"/>
              <a:t>simplicial polyhedron (only Triangles faces (simplexes</a:t>
            </a:r>
            <a:r>
              <a:rPr lang="en-US" i="1" noProof="0" dirty="0" smtClean="0"/>
              <a:t>))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i="1" noProof="0" dirty="0" smtClean="0"/>
              <a:t>			</a:t>
            </a:r>
            <a:r>
              <a:rPr lang="en-US" i="1" baseline="0" noProof="0" dirty="0" smtClean="0"/>
              <a:t>           </a:t>
            </a:r>
            <a:r>
              <a:rPr lang="en-US" i="1" noProof="0" dirty="0" smtClean="0"/>
              <a:t>___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Intersection </a:t>
            </a:r>
            <a:r>
              <a:rPr lang="en-US" i="1" noProof="0" dirty="0" smtClean="0"/>
              <a:t>of finite number of closed </a:t>
            </a:r>
            <a:r>
              <a:rPr lang="en-US" i="1" noProof="0" dirty="0" smtClean="0"/>
              <a:t>half spaces </a:t>
            </a:r>
            <a:r>
              <a:rPr lang="en-US" i="1" noProof="0" dirty="0" smtClean="0"/>
              <a:t>h+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1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Simplex = CH of k + </a:t>
            </a:r>
            <a:r>
              <a:rPr lang="en-US" i="1" noProof="0" dirty="0" smtClean="0"/>
              <a:t>1 </a:t>
            </a:r>
            <a:r>
              <a:rPr lang="en-US" i="1" noProof="0" dirty="0" smtClean="0"/>
              <a:t>affine independent points </a:t>
            </a:r>
            <a:r>
              <a:rPr lang="en-US" i="0" baseline="0" noProof="0" dirty="0" smtClean="0"/>
              <a:t> (Point, Line, Triangle, Tetrahedron)</a:t>
            </a:r>
            <a:endParaRPr lang="en-US" i="1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43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Cube -&gt; </a:t>
            </a:r>
            <a:r>
              <a:rPr lang="de-DE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at least 3 </a:t>
            </a:r>
            <a:r>
              <a:rPr lang="de-DE" baseline="0" dirty="0" err="1" smtClean="0"/>
              <a:t>arcs</a:t>
            </a:r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atleast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faces</a:t>
            </a: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2ne &gt;= 3nf 		(3 </a:t>
            </a:r>
            <a:r>
              <a:rPr lang="de-DE" baseline="0" dirty="0" err="1" smtClean="0">
                <a:sym typeface="Wingdings" panose="05000000000000000000" pitchFamily="2" charset="2"/>
              </a:rPr>
              <a:t>edges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shared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2 </a:t>
            </a:r>
            <a:r>
              <a:rPr lang="de-DE" baseline="0" dirty="0" err="1" smtClean="0">
                <a:sym typeface="Wingdings" panose="05000000000000000000" pitchFamily="2" charset="2"/>
              </a:rPr>
              <a:t>triangles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Euler </a:t>
            </a:r>
            <a:r>
              <a:rPr lang="de-DE" baseline="0" dirty="0" err="1" smtClean="0">
                <a:sym typeface="Wingdings" panose="05000000000000000000" pitchFamily="2" charset="2"/>
              </a:rPr>
              <a:t>formula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F = 2	V = n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+ 2 E / 3 = 2	F = 2 E / 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3 V – 6 , V = n	F = O(n)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O(n)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In </a:t>
            </a:r>
            <a:r>
              <a:rPr lang="de-DE" baseline="0" dirty="0" err="1" smtClean="0">
                <a:sym typeface="Wingdings" panose="05000000000000000000" pitchFamily="2" charset="2"/>
              </a:rPr>
              <a:t>Eular</a:t>
            </a:r>
            <a:r>
              <a:rPr lang="de-DE" baseline="0" dirty="0" smtClean="0">
                <a:sym typeface="Wingdings" panose="05000000000000000000" pitchFamily="2" charset="2"/>
              </a:rPr>
              <a:t> Formular: n + </a:t>
            </a:r>
            <a:r>
              <a:rPr lang="de-DE" baseline="0" dirty="0" err="1" smtClean="0">
                <a:sym typeface="Wingdings" panose="05000000000000000000" pitchFamily="2" charset="2"/>
              </a:rPr>
              <a:t>nf</a:t>
            </a:r>
            <a:r>
              <a:rPr lang="de-DE" baseline="0" dirty="0" smtClean="0">
                <a:sym typeface="Wingdings" panose="05000000000000000000" pitchFamily="2" charset="2"/>
              </a:rPr>
              <a:t> – 2 &gt;=  3nf/2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Theorem </a:t>
            </a:r>
            <a:r>
              <a:rPr lang="de-DE" baseline="0" dirty="0" err="1" smtClean="0">
                <a:sym typeface="Wingdings" panose="05000000000000000000" pitchFamily="2" charset="2"/>
              </a:rPr>
              <a:t>holds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for</a:t>
            </a:r>
            <a:r>
              <a:rPr lang="de-DE" baseline="0" dirty="0" smtClean="0">
                <a:sym typeface="Wingdings" panose="05000000000000000000" pitchFamily="2" charset="2"/>
              </a:rPr>
              <a:t> non-</a:t>
            </a:r>
            <a:r>
              <a:rPr lang="de-DE" baseline="0" dirty="0" err="1" smtClean="0">
                <a:sym typeface="Wingdings" panose="05000000000000000000" pitchFamily="2" charset="2"/>
              </a:rPr>
              <a:t>convex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polytops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genus</a:t>
            </a:r>
            <a:r>
              <a:rPr lang="de-DE" baseline="0" dirty="0" smtClean="0">
                <a:sym typeface="Wingdings" panose="05000000000000000000" pitchFamily="2" charset="2"/>
              </a:rPr>
              <a:t> = 0;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holes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tunnels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71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Theorem &amp;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Fact: CH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3d-space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P.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Worst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on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86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Def</a:t>
            </a:r>
            <a:r>
              <a:rPr lang="de-DE" dirty="0" smtClean="0"/>
              <a:t>: extreme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CH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       </a:t>
            </a:r>
            <a:r>
              <a:rPr lang="de-DE" dirty="0" err="1" smtClean="0">
                <a:sym typeface="Wingdings" panose="05000000000000000000" pitchFamily="2" charset="2"/>
              </a:rPr>
              <a:t>interior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r>
              <a:rPr lang="de-DE" baseline="0" dirty="0" smtClean="0">
                <a:sym typeface="Wingdings" panose="05000000000000000000" pitchFamily="2" charset="2"/>
              </a:rPr>
              <a:t>  not </a:t>
            </a:r>
            <a:r>
              <a:rPr lang="de-DE" baseline="0" dirty="0" err="1" smtClean="0">
                <a:sym typeface="Wingdings" panose="05000000000000000000" pitchFamily="2" charset="2"/>
              </a:rPr>
              <a:t>part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0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Store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r>
              <a:rPr lang="de-DE" dirty="0" smtClean="0"/>
              <a:t>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subdivisions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20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Randomized Incremental Algorithm</a:t>
            </a:r>
          </a:p>
          <a:p>
            <a:endParaRPr lang="en-US" noProof="0" dirty="0" smtClean="0"/>
          </a:p>
          <a:p>
            <a:r>
              <a:rPr lang="en-US" noProof="0" dirty="0" smtClean="0"/>
              <a:t>Input</a:t>
            </a:r>
          </a:p>
          <a:p>
            <a:r>
              <a:rPr lang="en-US" noProof="0" dirty="0" smtClean="0"/>
              <a:t>Set of Points or</a:t>
            </a:r>
            <a:r>
              <a:rPr lang="en-US" baseline="0" noProof="0" dirty="0" smtClean="0"/>
              <a:t> Vector of Points (in the example code)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Output</a:t>
            </a:r>
          </a:p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616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err="1" smtClean="0"/>
              <a:t>Usign</a:t>
            </a:r>
            <a:r>
              <a:rPr lang="de-DE" dirty="0" smtClean="0"/>
              <a:t> </a:t>
            </a:r>
            <a:r>
              <a:rPr lang="de-DE" dirty="0" err="1" smtClean="0"/>
              <a:t>determinante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sub</a:t>
            </a:r>
            <a:r>
              <a:rPr lang="de-DE" dirty="0" smtClean="0"/>
              <a:t> 2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colinear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228600" indent="-228600">
              <a:buAutoNum type="arabicParenR"/>
            </a:pP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2)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consinger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maintaining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99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</a:t>
            </a:r>
            <a:r>
              <a:rPr lang="de-DE" baseline="0" dirty="0" smtClean="0"/>
              <a:t> outside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-1) </a:t>
            </a:r>
          </a:p>
          <a:p>
            <a:r>
              <a:rPr lang="de-DE" baseline="0" dirty="0" smtClean="0"/>
              <a:t>-&gt; </a:t>
            </a:r>
            <a:r>
              <a:rPr lang="de-DE" b="1" baseline="0" dirty="0" err="1" smtClean="0"/>
              <a:t>visible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region</a:t>
            </a:r>
            <a:r>
              <a:rPr lang="de-DE" b="1" baseline="0" dirty="0" smtClean="0"/>
              <a:t> </a:t>
            </a:r>
            <a:r>
              <a:rPr lang="de-DE" baseline="0" dirty="0" smtClean="0"/>
              <a:t>(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on CH(Pr-1)</a:t>
            </a:r>
          </a:p>
          <a:p>
            <a:r>
              <a:rPr lang="de-DE" baseline="0" dirty="0" smtClean="0"/>
              <a:t>	-&gt; </a:t>
            </a:r>
            <a:r>
              <a:rPr lang="de-DE" b="1" baseline="0" dirty="0" err="1" smtClean="0"/>
              <a:t>horizon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black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enclosed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curve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</a:t>
            </a:r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crucial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transfrom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Projection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obtained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onto</a:t>
            </a:r>
            <a:r>
              <a:rPr lang="de-DE" baseline="0" dirty="0" smtClean="0"/>
              <a:t> a plane</a:t>
            </a:r>
          </a:p>
          <a:p>
            <a:r>
              <a:rPr lang="de-DE" baseline="0" dirty="0" smtClean="0"/>
              <a:t>	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Invisible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kept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Visible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replaced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horizon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Transform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82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/>
              <a:t>Visibile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– plane </a:t>
            </a:r>
            <a:r>
              <a:rPr lang="de-DE" b="0" baseline="0" dirty="0" err="1" smtClean="0"/>
              <a:t>hf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facet</a:t>
            </a:r>
            <a:r>
              <a:rPr lang="de-DE" b="0" baseline="0" dirty="0" smtClean="0"/>
              <a:t> f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CH(Pr-1)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by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convexity</a:t>
            </a:r>
            <a:r>
              <a:rPr lang="de-DE" b="0" baseline="0" dirty="0" smtClean="0"/>
              <a:t> CH(Pr-1) </a:t>
            </a:r>
            <a:r>
              <a:rPr lang="de-DE" b="0" baseline="0" dirty="0" err="1" smtClean="0"/>
              <a:t>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completely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contained</a:t>
            </a:r>
            <a:r>
              <a:rPr lang="de-DE" b="0" baseline="0" dirty="0" smtClean="0"/>
              <a:t> in on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closed</a:t>
            </a:r>
            <a:r>
              <a:rPr lang="de-DE" b="0" baseline="0" dirty="0" smtClean="0"/>
              <a:t> half-</a:t>
            </a:r>
            <a:r>
              <a:rPr lang="de-DE" b="0" baseline="0" dirty="0" err="1" smtClean="0"/>
              <a:t>space</a:t>
            </a:r>
            <a:r>
              <a:rPr lang="de-DE" b="0" baseline="0" dirty="0" smtClean="0"/>
              <a:t> on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other</a:t>
            </a:r>
            <a:r>
              <a:rPr lang="de-DE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side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hf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	</a:t>
            </a:r>
            <a:r>
              <a:rPr lang="de-DE" b="0" i="1" baseline="0" dirty="0" smtClean="0"/>
              <a:t>f </a:t>
            </a:r>
            <a:r>
              <a:rPr lang="de-DE" b="0" i="1" baseline="0" dirty="0" err="1" smtClean="0"/>
              <a:t>is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visibile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from</a:t>
            </a:r>
            <a:r>
              <a:rPr lang="de-DE" b="0" i="1" baseline="0" dirty="0" smtClean="0"/>
              <a:t> a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if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that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lies in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open half-</a:t>
            </a:r>
            <a:r>
              <a:rPr lang="de-DE" b="0" i="1" baseline="0" dirty="0" err="1" smtClean="0"/>
              <a:t>space</a:t>
            </a:r>
            <a:r>
              <a:rPr lang="de-DE" b="0" i="1" baseline="0" dirty="0" smtClean="0"/>
              <a:t> on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otehr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side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hf</a:t>
            </a:r>
            <a:endParaRPr lang="de-DE" b="0" i="1" baseline="0" dirty="0" smtClean="0"/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lies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plane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Have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merged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f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facet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Hyperplane =&gt; </a:t>
            </a:r>
            <a:r>
              <a:rPr lang="de-DE" baseline="0" dirty="0" err="1" smtClean="0">
                <a:sym typeface="Wingdings" panose="05000000000000000000" pitchFamily="2" charset="2"/>
              </a:rPr>
              <a:t>divides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space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(open)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 h+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E</a:t>
            </a:r>
            <a:r>
              <a:rPr lang="de-DE" baseline="30000" dirty="0" smtClean="0">
                <a:sym typeface="Wingdings" panose="05000000000000000000" pitchFamily="2" charset="2"/>
              </a:rPr>
              <a:t>n</a:t>
            </a:r>
            <a:r>
              <a:rPr lang="de-DE" baseline="0" dirty="0" smtClean="0">
                <a:sym typeface="Wingdings" panose="05000000000000000000" pitchFamily="2" charset="2"/>
              </a:rPr>
              <a:t>= h+ u h u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___	__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err="1" smtClean="0">
                <a:sym typeface="Wingdings" panose="05000000000000000000" pitchFamily="2" charset="2"/>
              </a:rPr>
              <a:t>Def</a:t>
            </a:r>
            <a:r>
              <a:rPr lang="de-DE" baseline="0" dirty="0" smtClean="0">
                <a:sym typeface="Wingdings" panose="05000000000000000000" pitchFamily="2" charset="2"/>
              </a:rPr>
              <a:t>:	h+=</a:t>
            </a:r>
            <a:r>
              <a:rPr lang="de-DE" baseline="0" dirty="0" err="1" smtClean="0">
                <a:sym typeface="Wingdings" panose="05000000000000000000" pitchFamily="2" charset="2"/>
              </a:rPr>
              <a:t>h+u</a:t>
            </a:r>
            <a:r>
              <a:rPr lang="de-DE" baseline="0" dirty="0" smtClean="0">
                <a:sym typeface="Wingdings" panose="05000000000000000000" pitchFamily="2" charset="2"/>
              </a:rPr>
              <a:t> h ;	h-=h- u h	(</a:t>
            </a:r>
            <a:r>
              <a:rPr lang="de-DE" baseline="0" dirty="0" err="1" smtClean="0">
                <a:sym typeface="Wingdings" panose="05000000000000000000" pitchFamily="2" charset="2"/>
              </a:rPr>
              <a:t>closed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baseline="3000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0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Optimization to O(n log n) or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081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err="1" smtClean="0"/>
              <a:t>Testing</a:t>
            </a:r>
            <a:r>
              <a:rPr lang="de-DE" dirty="0" smtClean="0"/>
              <a:t> Every </a:t>
            </a:r>
            <a:r>
              <a:rPr lang="de-DE" dirty="0" err="1" smtClean="0"/>
              <a:t>Facet</a:t>
            </a:r>
            <a:r>
              <a:rPr lang="de-DE" dirty="0" smtClean="0"/>
              <a:t> =&gt; Test = </a:t>
            </a:r>
            <a:r>
              <a:rPr lang="de-DE" dirty="0" err="1" smtClean="0"/>
              <a:t>constant</a:t>
            </a:r>
            <a:r>
              <a:rPr lang="de-DE" dirty="0" smtClean="0"/>
              <a:t> time ; </a:t>
            </a:r>
            <a:r>
              <a:rPr lang="de-DE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O( r ) time [O(n²)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]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IMPROVMENT:</a:t>
            </a:r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ahead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Maintain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</a:t>
            </a:r>
            <a:r>
              <a:rPr lang="de-DE" baseline="0" dirty="0" smtClean="0"/>
              <a:t>.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{pr+1, pr+2,….,</a:t>
            </a:r>
            <a:r>
              <a:rPr lang="de-DE" baseline="0" dirty="0" err="1" smtClean="0"/>
              <a:t>pn</a:t>
            </a:r>
            <a:r>
              <a:rPr lang="de-DE" baseline="0" dirty="0" smtClean="0"/>
              <a:t>}			=&gt; 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f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(t &gt; r)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p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peacefully</a:t>
            </a:r>
            <a:r>
              <a:rPr lang="de-DE" baseline="0" dirty="0" smtClean="0"/>
              <a:t> live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Pconflitct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must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-list: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+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 Graph: </a:t>
            </a:r>
            <a:r>
              <a:rPr lang="de-DE" baseline="0" dirty="0" err="1" smtClean="0"/>
              <a:t>bipartite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	=&gt;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CG G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f) 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 time linear in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Initializing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CH(P4) =&gt; linear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Updating</a:t>
            </a:r>
            <a:r>
              <a:rPr lang="de-DE" baseline="0" dirty="0" smtClean="0"/>
              <a:t> =&gt; 	1.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disappear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</a:t>
            </a:r>
          </a:p>
          <a:p>
            <a:r>
              <a:rPr lang="de-DE" baseline="0" dirty="0" smtClean="0"/>
              <a:t>	2.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baseline="0" dirty="0" smtClean="0"/>
          </a:p>
          <a:p>
            <a:r>
              <a:rPr lang="de-DE" baseline="0" dirty="0" smtClean="0"/>
              <a:t>	3.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endParaRPr lang="de-DE" baseline="0" dirty="0" smtClean="0"/>
          </a:p>
          <a:p>
            <a:r>
              <a:rPr lang="de-DE" baseline="0" dirty="0" smtClean="0"/>
              <a:t>	4. find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updated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insertion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all </a:t>
            </a:r>
            <a:r>
              <a:rPr lang="de-DE" dirty="0" err="1" smtClean="0"/>
              <a:t>triangles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merged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765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Clarkson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231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328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 -&gt; Space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185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 smtClean="0"/>
              <a:t>disapp</a:t>
            </a:r>
            <a:r>
              <a:rPr lang="de-DE" dirty="0" smtClean="0"/>
              <a:t>. </a:t>
            </a:r>
            <a:r>
              <a:rPr lang="de-DE" dirty="0" err="1" smtClean="0"/>
              <a:t>Facets</a:t>
            </a:r>
            <a:r>
              <a:rPr lang="de-DE" dirty="0" smtClean="0"/>
              <a:t> ==</a:t>
            </a:r>
            <a:r>
              <a:rPr lang="de-DE" baseline="0" dirty="0" smtClean="0"/>
              <a:t>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in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Bound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value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deg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pr,CH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/>
              <a:t>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r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3r-6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Introduction</a:t>
            </a:r>
            <a:r>
              <a:rPr lang="de-DE" baseline="0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),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6r -12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(</a:t>
            </a:r>
            <a:r>
              <a:rPr lang="de-DE" baseline="0" dirty="0" err="1" smtClean="0"/>
              <a:t>aver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6 – 12/r)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err="1" smtClean="0"/>
              <a:t>Because</a:t>
            </a:r>
            <a:r>
              <a:rPr lang="de-DE" baseline="0" dirty="0" smtClean="0"/>
              <a:t>: p1, .. P4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tot.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at least 12 =&gt; </a:t>
            </a:r>
            <a:r>
              <a:rPr lang="de-DE" baseline="0" dirty="0" err="1" smtClean="0"/>
              <a:t>expect</a:t>
            </a:r>
            <a:r>
              <a:rPr lang="de-DE" baseline="0" dirty="0" smtClean="0"/>
              <a:t>. Value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follows</a:t>
            </a:r>
            <a:r>
              <a:rPr lang="de-DE" baseline="0" dirty="0" smtClean="0"/>
              <a:t>: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20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First 4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! </a:t>
            </a:r>
            <a:r>
              <a:rPr lang="de-DE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{p5,…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}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2. p1, … p4 </a:t>
            </a:r>
            <a:r>
              <a:rPr lang="de-DE" dirty="0" err="1" smtClean="0"/>
              <a:t>have</a:t>
            </a:r>
            <a:r>
              <a:rPr lang="de-DE" dirty="0" smtClean="0"/>
              <a:t> total </a:t>
            </a:r>
            <a:r>
              <a:rPr lang="de-DE" dirty="0" err="1" smtClean="0"/>
              <a:t>degree</a:t>
            </a:r>
            <a:r>
              <a:rPr lang="de-DE" dirty="0" smtClean="0"/>
              <a:t> at least 12</a:t>
            </a:r>
          </a:p>
          <a:p>
            <a:endParaRPr lang="de-DE" dirty="0" smtClean="0"/>
          </a:p>
          <a:p>
            <a:r>
              <a:rPr lang="de-DE" dirty="0" smtClean="0"/>
              <a:t>3.</a:t>
            </a:r>
          </a:p>
          <a:p>
            <a:endParaRPr lang="de-DE" dirty="0" smtClean="0"/>
          </a:p>
          <a:p>
            <a:r>
              <a:rPr lang="de-DE" dirty="0" smtClean="0"/>
              <a:t>4. </a:t>
            </a:r>
            <a:r>
              <a:rPr lang="de-DE" dirty="0" err="1" smtClean="0"/>
              <a:t>expec</a:t>
            </a:r>
            <a:r>
              <a:rPr lang="de-DE" dirty="0" smtClean="0"/>
              <a:t>. </a:t>
            </a:r>
            <a:r>
              <a:rPr lang="de-DE" dirty="0" err="1" smtClean="0"/>
              <a:t>Num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=&gt; 4 </a:t>
            </a:r>
            <a:r>
              <a:rPr lang="de-DE" dirty="0" err="1" smtClean="0"/>
              <a:t>entry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+ total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p5,… </a:t>
            </a:r>
            <a:r>
              <a:rPr lang="de-DE" baseline="0" dirty="0" err="1" smtClean="0"/>
              <a:t>pn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959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Proof: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Steps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loop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in O(n log n))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Stage r </a:t>
            </a:r>
            <a:r>
              <a:rPr lang="de-DE" baseline="0" dirty="0" smtClean="0">
                <a:sym typeface="Wingdings" panose="05000000000000000000" pitchFamily="2" charset="2"/>
              </a:rPr>
              <a:t></a:t>
            </a:r>
            <a:r>
              <a:rPr lang="de-DE" baseline="0" dirty="0" err="1" smtClean="0">
                <a:sym typeface="Wingdings" panose="05000000000000000000" pitchFamily="2" charset="2"/>
              </a:rPr>
              <a:t>constant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empty</a:t>
            </a:r>
            <a:r>
              <a:rPr lang="de-DE" baseline="0" dirty="0" smtClean="0">
                <a:sym typeface="Wingdings" panose="05000000000000000000" pitchFamily="2" charset="2"/>
              </a:rPr>
              <a:t> (lies </a:t>
            </a:r>
            <a:r>
              <a:rPr lang="de-DE" baseline="0" dirty="0" err="1" smtClean="0">
                <a:sym typeface="Wingdings" panose="05000000000000000000" pitchFamily="2" charset="2"/>
              </a:rPr>
              <a:t>inside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on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boundary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 Else: </a:t>
            </a:r>
            <a:r>
              <a:rPr lang="de-DE" baseline="0" dirty="0" err="1" smtClean="0">
                <a:sym typeface="Wingdings" panose="05000000000000000000" pitchFamily="2" charset="2"/>
              </a:rPr>
              <a:t>most</a:t>
            </a:r>
            <a:r>
              <a:rPr lang="de-DE" baseline="0" dirty="0" smtClean="0">
                <a:sym typeface="Wingdings" panose="05000000000000000000" pitchFamily="2" charset="2"/>
              </a:rPr>
              <a:t>: O(</a:t>
            </a:r>
            <a:r>
              <a:rPr lang="de-DE" baseline="0" dirty="0" err="1" smtClean="0">
                <a:sym typeface="Wingdings" panose="05000000000000000000" pitchFamily="2" charset="2"/>
              </a:rPr>
              <a:t>card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)))  =&gt; </a:t>
            </a:r>
            <a:r>
              <a:rPr lang="de-DE" baseline="0" dirty="0" err="1" smtClean="0">
                <a:sym typeface="Wingdings" panose="05000000000000000000" pitchFamily="2" charset="2"/>
              </a:rPr>
              <a:t>cardinality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de:Mächtigkeit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set</a:t>
            </a: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 =&gt;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&lt;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 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=&gt;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total num. </a:t>
            </a:r>
            <a:r>
              <a:rPr lang="de-DE" baseline="0" dirty="0" err="1" smtClean="0"/>
              <a:t>Deletions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E[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(n, r=5){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))}]=O(n)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baseline="0" dirty="0" smtClean="0"/>
              <a:t>		</a:t>
            </a:r>
            <a:r>
              <a:rPr lang="de-DE" dirty="0" err="1" smtClean="0"/>
              <a:t>except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17-19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20 =&gt; lin.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(at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G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17-19 =&gt;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(in L)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Edge =&gt; O(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total =&gt;	O(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(e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L)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=&gt; O(n log 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(Over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909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 panose="05000000000000000000" pitchFamily="2" charset="2"/>
              </a:rPr>
              <a:t>running</a:t>
            </a:r>
            <a:r>
              <a:rPr lang="de-DE" baseline="0" dirty="0" smtClean="0">
                <a:sym typeface="Wingdings" panose="05000000000000000000" pitchFamily="2" charset="2"/>
              </a:rPr>
              <a:t> time: </a:t>
            </a:r>
            <a:r>
              <a:rPr lang="de-DE" baseline="0" dirty="0" err="1" smtClean="0">
                <a:sym typeface="Wingdings" panose="05000000000000000000" pitchFamily="2" charset="2"/>
              </a:rPr>
              <a:t>worst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could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O(n³) 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ym typeface="Wingdings" panose="05000000000000000000" pitchFamily="2" charset="2"/>
              </a:rPr>
              <a:t>proof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/>
              <a:t>Computational Geometry, Algorithms and Applications (Book)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dim. Higher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3,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complexity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longer</a:t>
            </a:r>
            <a:r>
              <a:rPr lang="de-DE" baseline="0" dirty="0" smtClean="0">
                <a:sym typeface="Wingdings" panose="05000000000000000000" pitchFamily="2" charset="2"/>
              </a:rPr>
              <a:t> linear in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number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55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Gift</a:t>
            </a:r>
            <a:r>
              <a:rPr lang="en-US" b="1" baseline="0" noProof="0" dirty="0" smtClean="0"/>
              <a:t> Wrapping Algorithm </a:t>
            </a:r>
            <a:r>
              <a:rPr lang="en-US" baseline="0" noProof="0" dirty="0" smtClean="0"/>
              <a:t>: rotating a plane over known edges </a:t>
            </a:r>
            <a:r>
              <a:rPr lang="en-US" baseline="0" noProof="0" dirty="0" err="1" smtClean="0"/>
              <a:t>untile</a:t>
            </a:r>
            <a:r>
              <a:rPr lang="en-US" baseline="0" noProof="0" dirty="0" smtClean="0"/>
              <a:t> the first point is found. Running time O(n f) f-&gt;facets</a:t>
            </a:r>
          </a:p>
          <a:p>
            <a:r>
              <a:rPr lang="en-US" baseline="0" noProof="0" dirty="0" smtClean="0"/>
              <a:t>		1. known algorithm for n-dimensions (1970)</a:t>
            </a:r>
          </a:p>
          <a:p>
            <a:r>
              <a:rPr lang="en-US" b="1" baseline="0" noProof="0" dirty="0" smtClean="0"/>
              <a:t>Divide &amp; Conquer</a:t>
            </a:r>
            <a:r>
              <a:rPr lang="en-US" b="0" baseline="0" noProof="0" dirty="0" smtClean="0"/>
              <a:t>: sort points in x-</a:t>
            </a:r>
            <a:r>
              <a:rPr lang="en-US" b="0" baseline="0" noProof="0" dirty="0" err="1" smtClean="0"/>
              <a:t>coord</a:t>
            </a:r>
            <a:r>
              <a:rPr lang="en-US" b="0" baseline="0" noProof="0" dirty="0" smtClean="0"/>
              <a:t> ; recursively split, construct CH, merge</a:t>
            </a:r>
          </a:p>
          <a:p>
            <a:r>
              <a:rPr lang="en-US" b="0" baseline="0" noProof="0" dirty="0" smtClean="0"/>
              <a:t>		Merge takes O(n) =&gt; O(n log n ) total times  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 rely on circular ordering</a:t>
            </a:r>
            <a:endParaRPr lang="en-US" b="0" baseline="0" noProof="0" dirty="0" smtClean="0"/>
          </a:p>
          <a:p>
            <a:r>
              <a:rPr lang="en-US" b="0" baseline="0" noProof="0" dirty="0" smtClean="0"/>
              <a:t>		Merge uses </a:t>
            </a:r>
            <a:r>
              <a:rPr lang="en-US" b="0" baseline="0" noProof="0" dirty="0" err="1" smtClean="0"/>
              <a:t>giftwrapiing</a:t>
            </a:r>
            <a:endParaRPr lang="en-US" b="1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3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should be efficient; O(n²) and O(n log n) can make a difference from seconds to days of calculation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302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Creating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images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scenes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display</a:t>
            </a:r>
            <a:r>
              <a:rPr lang="de-DE" baseline="0" dirty="0" smtClean="0">
                <a:sym typeface="Wingdings" panose="05000000000000000000" pitchFamily="2" charset="2"/>
              </a:rPr>
              <a:t> on a </a:t>
            </a:r>
            <a:r>
              <a:rPr lang="de-DE" baseline="0" dirty="0" err="1" smtClean="0">
                <a:sym typeface="Wingdings" panose="05000000000000000000" pitchFamily="2" charset="2"/>
              </a:rPr>
              <a:t>computer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screen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Scenes </a:t>
            </a:r>
            <a:r>
              <a:rPr lang="de-DE" baseline="0" dirty="0" err="1" smtClean="0">
                <a:sym typeface="Wingdings" panose="05000000000000000000" pitchFamily="2" charset="2"/>
              </a:rPr>
              <a:t>consist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geometric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098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Detecting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two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First Check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P1‘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P2‘ </a:t>
            </a:r>
            <a:r>
              <a:rPr lang="de-DE" baseline="0" dirty="0" err="1" smtClean="0">
                <a:sym typeface="Wingdings" panose="05000000000000000000" pitchFamily="2" charset="2"/>
              </a:rPr>
              <a:t>intersect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then</a:t>
            </a:r>
            <a:r>
              <a:rPr lang="de-DE" baseline="0" dirty="0" smtClean="0">
                <a:sym typeface="Wingdings" panose="05000000000000000000" pitchFamily="2" charset="2"/>
              </a:rPr>
              <a:t> check P1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 (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costly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Hulls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lot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better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robotics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30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 working on geometric structural elements (Points, Lines, circles, polygons and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polyhedra</a:t>
            </a:r>
            <a:r>
              <a:rPr lang="en-US" baseline="0" noProof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baseline="0" dirty="0" smtClean="0">
                <a:sym typeface="Wingdings" panose="05000000000000000000" pitchFamily="2" charset="2"/>
              </a:rPr>
              <a:t> = (d-1)-face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0-face = </a:t>
            </a:r>
            <a:r>
              <a:rPr lang="de-DE" baseline="0" dirty="0" err="1" smtClean="0">
                <a:sym typeface="Wingdings" panose="05000000000000000000" pitchFamily="2" charset="2"/>
              </a:rPr>
              <a:t>vertex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1-face = </a:t>
            </a:r>
            <a:r>
              <a:rPr lang="de-DE" baseline="0" dirty="0" err="1" smtClean="0">
                <a:sym typeface="Wingdings" panose="05000000000000000000" pitchFamily="2" charset="2"/>
              </a:rPr>
              <a:t>edge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Face =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polytop</a:t>
            </a:r>
            <a:r>
              <a:rPr lang="de-DE" baseline="0" dirty="0" smtClean="0">
                <a:sym typeface="Wingdings" panose="05000000000000000000" pitchFamily="2" charset="2"/>
              </a:rPr>
              <a:t> P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supporting</a:t>
            </a:r>
            <a:r>
              <a:rPr lang="de-DE" baseline="0" dirty="0" smtClean="0">
                <a:sym typeface="Wingdings" panose="05000000000000000000" pitchFamily="2" charset="2"/>
              </a:rPr>
              <a:t> hyperplane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93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Definition: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smallest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precisely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first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problems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studied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computational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geometry</a:t>
            </a:r>
            <a:r>
              <a:rPr lang="de-DE" baseline="0" dirty="0" smtClean="0">
                <a:sym typeface="Wingdings" panose="05000000000000000000" pitchFamily="2" charset="2"/>
              </a:rPr>
              <a:t> (2D)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5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a </a:t>
            </a:r>
            <a:r>
              <a:rPr lang="de-DE" dirty="0" err="1" smtClean="0">
                <a:sym typeface="Wingdings" panose="05000000000000000000" pitchFamily="2" charset="2"/>
              </a:rPr>
              <a:t>subset</a:t>
            </a:r>
            <a:r>
              <a:rPr lang="de-DE" dirty="0" smtClean="0">
                <a:sym typeface="Wingdings" panose="05000000000000000000" pitchFamily="2" charset="2"/>
              </a:rPr>
              <a:t> S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pair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p,q</a:t>
            </a:r>
            <a:r>
              <a:rPr lang="de-DE" baseline="0" dirty="0" smtClean="0">
                <a:sym typeface="Wingdings" panose="05000000000000000000" pitchFamily="2" charset="2"/>
              </a:rPr>
              <a:t> e S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line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pq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completly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conatined</a:t>
            </a:r>
            <a:r>
              <a:rPr lang="de-DE" baseline="0" dirty="0" smtClean="0">
                <a:sym typeface="Wingdings" panose="05000000000000000000" pitchFamily="2" charset="2"/>
              </a:rPr>
              <a:t> in S</a:t>
            </a:r>
          </a:p>
          <a:p>
            <a:endParaRPr lang="de-DE" dirty="0" smtClean="0"/>
          </a:p>
          <a:p>
            <a:r>
              <a:rPr lang="de-DE" dirty="0" smtClean="0"/>
              <a:t>CH(S)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smallest</a:t>
            </a:r>
            <a:r>
              <a:rPr lang="de-DE" dirty="0" smtClean="0"/>
              <a:t>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,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S</a:t>
            </a:r>
          </a:p>
          <a:p>
            <a:endParaRPr lang="de-DE" dirty="0" smtClean="0"/>
          </a:p>
          <a:p>
            <a:r>
              <a:rPr lang="de-DE" dirty="0" smtClean="0"/>
              <a:t>Properties</a:t>
            </a:r>
          </a:p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Represented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sorted</a:t>
            </a:r>
            <a:r>
              <a:rPr lang="de-DE" baseline="0" dirty="0" smtClean="0">
                <a:sym typeface="Wingdings" panose="05000000000000000000" pitchFamily="2" charset="2"/>
              </a:rPr>
              <a:t> in CW/CCW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22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-&gt;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728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O(n log n)</a:t>
            </a:r>
            <a:r>
              <a:rPr lang="de-DE" baseline="0" noProof="0" dirty="0" smtClean="0">
                <a:sym typeface="Wingdings" panose="05000000000000000000" pitchFamily="2" charset="2"/>
              </a:rPr>
              <a:t> in time </a:t>
            </a:r>
            <a:r>
              <a:rPr lang="de-DE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| O(n) in </a:t>
            </a:r>
            <a:r>
              <a:rPr lang="de-DE" i="1" baseline="0" noProof="0" dirty="0" err="1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space</a:t>
            </a:r>
            <a:endParaRPr lang="de-DE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0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Optimal in worst case | not optimal  in average case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Serial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Not dynamic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55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Naive Algorithm</a:t>
            </a:r>
            <a:r>
              <a:rPr lang="en-US" b="1" baseline="0" noProof="0" dirty="0" smtClean="0"/>
              <a:t> </a:t>
            </a:r>
            <a:r>
              <a:rPr lang="en-US" baseline="0" noProof="0" dirty="0" smtClean="0">
                <a:sym typeface="Wingdings" panose="05000000000000000000" pitchFamily="2" charset="2"/>
              </a:rPr>
              <a:t> iterate over all pos. Line segments, part of CH, if all points are to it’s left, CCW-Order | O(n³)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Graham Scan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Example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Monotone Chain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</a:t>
            </a:r>
            <a:r>
              <a:rPr lang="en-US" b="1" baseline="0" noProof="0" dirty="0" smtClean="0">
                <a:sym typeface="Wingdings" panose="05000000000000000000" pitchFamily="2" charset="2"/>
              </a:rPr>
              <a:t>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sorting points by one coordinate (e.g. x-coordinate)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Gift Wrapping Algorithm </a:t>
            </a:r>
            <a:r>
              <a:rPr lang="en-US" b="0" i="1" baseline="0" noProof="0" dirty="0" smtClean="0">
                <a:sym typeface="Wingdings" panose="05000000000000000000" pitchFamily="2" charset="2"/>
              </a:rPr>
              <a:t>(aka Jarvis March)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one by one | O(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hn</a:t>
            </a:r>
            <a:r>
              <a:rPr lang="en-US" b="0" baseline="0" noProof="0" dirty="0" smtClean="0">
                <a:sym typeface="Wingdings" panose="05000000000000000000" pitchFamily="2" charset="2"/>
              </a:rPr>
              <a:t>) – h  number of CH facets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Divide &amp; Conquer Algorithm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 Split S into two Subsets,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CH and Merge CH’s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Incremental CH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Start with initial CH, add points one by one (if inside or on border ignore, only add if outside)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Quick Hull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(similar to Quick Sort) find pivot, split points along the pivot, recursively process each side | O(n log n) expected time ; O(n²) worst case</a:t>
            </a:r>
            <a:endParaRPr lang="en-US" b="1" baseline="0" noProof="0" dirty="0" smtClean="0">
              <a:sym typeface="Wingdings" panose="05000000000000000000" pitchFamily="2" charset="2"/>
            </a:endParaRPr>
          </a:p>
          <a:p>
            <a:endParaRPr lang="en-US" b="1" baseline="0" noProof="0" dirty="0" smtClean="0">
              <a:sym typeface="Wingdings" panose="05000000000000000000" pitchFamily="2" charset="2"/>
            </a:endParaRP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Chan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6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58D8-0E56-4A56-B246-C5B9B553C210}" type="datetime1">
              <a:rPr lang="de-DE" smtClean="0"/>
              <a:t>14.11.2018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1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2B329-CD76-40AD-B100-E6F786EF5F43}" type="datetime1">
              <a:rPr lang="de-DE" smtClean="0"/>
              <a:t>14.11.2018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5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ABF7-539A-459A-B492-BD3F049D34EF}" type="datetime1">
              <a:rPr lang="de-DE" smtClean="0"/>
              <a:t>14.11.2018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680F-2B5D-463D-85E5-B0EA87AAA689}" type="datetime1">
              <a:rPr lang="de-DE" smtClean="0"/>
              <a:t>14.11.2018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3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EE8D-4409-4B11-976E-155B7E722999}" type="datetime1">
              <a:rPr lang="de-DE" smtClean="0"/>
              <a:t>14.11.2018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9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5096C-B10A-42DE-BAE9-4398D61B451A}" type="datetime1">
              <a:rPr lang="de-DE" smtClean="0"/>
              <a:t>14.11.2018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923C-E3A3-4F5D-A70E-1A5769ACFDAE}" type="datetime1">
              <a:rPr lang="de-DE" smtClean="0"/>
              <a:t>14.11.2018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56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79AD-0733-4451-A505-532C2029F02B}" type="datetime1">
              <a:rPr lang="de-DE" smtClean="0"/>
              <a:t>14.11.2018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2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B440-DE05-4C04-8B43-3AAD7E0A49F5}" type="datetime1">
              <a:rPr lang="de-DE" smtClean="0"/>
              <a:t>14.11.2018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646FB3-2765-438E-98C2-06A0F41AB6FD}" type="datetime1">
              <a:rPr lang="de-DE" smtClean="0"/>
              <a:t>14.11.2018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8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BE72-DA54-49C3-9B7D-A2F49B566BD4}" type="datetime1">
              <a:rPr lang="de-DE" smtClean="0"/>
              <a:t>14.11.2018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11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0191" y="6459785"/>
            <a:ext cx="17828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3B4A8E-D891-4AA2-8E3F-4A4A883433CA}" type="datetime1">
              <a:rPr lang="de-DE" smtClean="0"/>
              <a:t>14.11.2018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944E61AC-78EB-4D37-B26D-29FAC442935B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75" y="6022765"/>
            <a:ext cx="1625936" cy="5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jpg"/><Relationship Id="rId3" Type="http://schemas.openxmlformats.org/officeDocument/2006/relationships/image" Target="../media/image3.gif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9.png"/><Relationship Id="rId5" Type="http://schemas.openxmlformats.org/officeDocument/2006/relationships/image" Target="../media/image4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gif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defx.com/community/h17-launch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graph.org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esen.realtimerendering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al.org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GAL/cga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community/h17-launch/" TargetMode="External"/><Relationship Id="rId2" Type="http://schemas.openxmlformats.org/officeDocument/2006/relationships/hyperlink" Target="http://www.cs.ucr.edu/~eldawy/18SCS133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terms.com/definition/rendering" TargetMode="External"/><Relationship Id="rId3" Type="http://schemas.openxmlformats.org/officeDocument/2006/relationships/hyperlink" Target="https://gisgeography.com/what-gis-geographic-information-systems/" TargetMode="External"/><Relationship Id="rId7" Type="http://schemas.openxmlformats.org/officeDocument/2006/relationships/hyperlink" Target="http://www.zbrushcentral.com/printthread.php?t=168180&amp;pp=15&amp;page=16" TargetMode="External"/><Relationship Id="rId2" Type="http://schemas.openxmlformats.org/officeDocument/2006/relationships/hyperlink" Target="https://www.techiexpert.com/future-proof-clients-portfolios-robotics-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ronline.com/what-is/what-is-a-database-4917209/" TargetMode="External"/><Relationship Id="rId11" Type="http://schemas.openxmlformats.org/officeDocument/2006/relationships/hyperlink" Target="https://commons.wikimedia.org/wiki/File:Truncated_cuboctahedron,_ball-and-stick,_triangles.png" TargetMode="External"/><Relationship Id="rId5" Type="http://schemas.openxmlformats.org/officeDocument/2006/relationships/hyperlink" Target="https://ocw.mit.edu/courses/mechanical-engineering/2-158j-computational-geometry-spring-2003/" TargetMode="External"/><Relationship Id="rId10" Type="http://schemas.openxmlformats.org/officeDocument/2006/relationships/hyperlink" Target="https://upload.wikimedia.org/wikipedia/commons/0/02/Icosidodecahedron.png" TargetMode="External"/><Relationship Id="rId4" Type="http://schemas.openxmlformats.org/officeDocument/2006/relationships/hyperlink" Target="http://www.imperial.ac.uk/continuing-professional-development/short-courses/eng/electrical/cmos/" TargetMode="External"/><Relationship Id="rId9" Type="http://schemas.openxmlformats.org/officeDocument/2006/relationships/hyperlink" Target="http://diskhkme.blogspot.com/2015/10/convex-hull-algorithm-in-unity-2-3d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4FC5rxEqGk" TargetMode="External"/><Relationship Id="rId2" Type="http://schemas.openxmlformats.org/officeDocument/2006/relationships/hyperlink" Target="http://www.cgrecord.net/2016/02/deadpool-vfx-breakdow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defx.com/company/press/" TargetMode="External"/><Relationship Id="rId4" Type="http://schemas.openxmlformats.org/officeDocument/2006/relationships/hyperlink" Target="https://www.slideshare.net/oiotoxt/collision-detection-ooxv0p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AF603-93DC-43AF-99FE-1A96638EB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Computational Geometry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Convex Hull in 3-Space</a:t>
            </a:r>
            <a:endParaRPr lang="en-US" sz="6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5006A4-6438-4E3A-94F2-51C78A71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Jonas Sorgenfrei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2" y="149008"/>
            <a:ext cx="3763986" cy="126093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"/>
          <a:stretch/>
        </p:blipFill>
        <p:spPr>
          <a:xfrm>
            <a:off x="8534436" y="1796200"/>
            <a:ext cx="2655638" cy="262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256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Pseudo Code – Graham Scan </a:t>
            </a:r>
            <a:r>
              <a:rPr lang="en-US" b="1" dirty="0" smtClean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r>
              <a:rPr lang="de-DE" dirty="0" smtClean="0"/>
              <a:t> y </a:t>
            </a:r>
            <a:r>
              <a:rPr lang="de-DE" dirty="0" err="1" smtClean="0"/>
              <a:t>and</a:t>
            </a:r>
            <a:r>
              <a:rPr lang="de-DE" dirty="0" smtClean="0"/>
              <a:t> Swap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at [0]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Sort</a:t>
            </a:r>
            <a:r>
              <a:rPr lang="de-DE" dirty="0" smtClean="0"/>
              <a:t> all </a:t>
            </a:r>
            <a:r>
              <a:rPr lang="de-DE" dirty="0" err="1" smtClean="0"/>
              <a:t>points</a:t>
            </a:r>
            <a:r>
              <a:rPr lang="de-DE" dirty="0" smtClean="0"/>
              <a:t> in CCW </a:t>
            </a:r>
            <a:r>
              <a:rPr lang="de-DE" dirty="0" err="1" smtClean="0"/>
              <a:t>order</a:t>
            </a:r>
            <a:r>
              <a:rPr lang="de-DE" dirty="0" smtClean="0"/>
              <a:t> {p</a:t>
            </a:r>
            <a:r>
              <a:rPr lang="de-DE" baseline="-25000" dirty="0" smtClean="0"/>
              <a:t>0</a:t>
            </a:r>
            <a:r>
              <a:rPr lang="de-DE" dirty="0" smtClean="0"/>
              <a:t>, p</a:t>
            </a:r>
            <a:r>
              <a:rPr lang="de-DE" baseline="-25000" dirty="0" smtClean="0"/>
              <a:t>1</a:t>
            </a:r>
            <a:r>
              <a:rPr lang="de-DE" dirty="0" smtClean="0"/>
              <a:t>, …,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n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 = {p</a:t>
            </a:r>
            <a:r>
              <a:rPr lang="de-DE" baseline="-25000" dirty="0" smtClean="0"/>
              <a:t>0</a:t>
            </a:r>
            <a:r>
              <a:rPr lang="de-DE" dirty="0" smtClean="0"/>
              <a:t>,p</a:t>
            </a:r>
            <a:r>
              <a:rPr lang="de-DE" baseline="-25000" dirty="0" smtClean="0"/>
              <a:t>1</a:t>
            </a:r>
            <a:r>
              <a:rPr lang="de-DE" dirty="0" smtClean="0"/>
              <a:t>,p</a:t>
            </a:r>
            <a:r>
              <a:rPr lang="de-DE" baseline="-25000" dirty="0" smtClean="0"/>
              <a:t>2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i = 3 </a:t>
            </a:r>
            <a:r>
              <a:rPr lang="de-DE" dirty="0" err="1" smtClean="0"/>
              <a:t>to</a:t>
            </a:r>
            <a:r>
              <a:rPr lang="de-DE" dirty="0" smtClean="0"/>
              <a:t> 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While</a:t>
            </a:r>
            <a:r>
              <a:rPr lang="de-DE" dirty="0" smtClean="0"/>
              <a:t> |S| &gt; 2 &amp;&amp;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</a:t>
            </a:r>
            <a:r>
              <a:rPr lang="de-DE" baseline="-25000" dirty="0" smtClean="0"/>
              <a:t>-2</a:t>
            </a:r>
            <a:r>
              <a:rPr lang="de-DE" dirty="0" smtClean="0"/>
              <a:t>,S</a:t>
            </a:r>
            <a:r>
              <a:rPr lang="de-DE" baseline="-25000" dirty="0" smtClean="0"/>
              <a:t>-1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 smtClean="0"/>
              <a:t>S.pop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S.push</a:t>
            </a:r>
            <a:r>
              <a:rPr lang="de-DE" dirty="0" smtClean="0"/>
              <a:t>(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</a:t>
            </a:r>
            <a:r>
              <a:rPr lang="de-DE" dirty="0" smtClean="0"/>
              <a:t>– </a:t>
            </a:r>
            <a:r>
              <a:rPr lang="en-US" dirty="0" smtClean="0"/>
              <a:t>Algorithms 	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11</a:t>
            </a:fld>
            <a:endParaRPr lang="de-DE"/>
          </a:p>
        </p:txBody>
      </p:sp>
      <p:sp>
        <p:nvSpPr>
          <p:cNvPr id="5" name="Interaktive Schaltfläche: Nächste(r) oder Weiter 4">
            <a:hlinkClick r:id="" action="ppaction://noaction" highlightClick="1"/>
          </p:cNvPr>
          <p:cNvSpPr/>
          <p:nvPr/>
        </p:nvSpPr>
        <p:spPr>
          <a:xfrm>
            <a:off x="4796725" y="2944678"/>
            <a:ext cx="2960177" cy="1883044"/>
          </a:xfrm>
          <a:prstGeom prst="actionButtonForwardNex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Naive Convex Hull Algorithm</a:t>
            </a:r>
            <a:r>
              <a:rPr lang="en-US" dirty="0" smtClean="0"/>
              <a:t>		</a:t>
            </a:r>
          </a:p>
          <a:p>
            <a:r>
              <a:rPr lang="en-US" b="1" dirty="0" smtClean="0"/>
              <a:t>Graham Scan Algorithm</a:t>
            </a:r>
          </a:p>
          <a:p>
            <a:r>
              <a:rPr lang="en-US" dirty="0" smtClean="0"/>
              <a:t>Monotone Chain Algorithm</a:t>
            </a:r>
          </a:p>
          <a:p>
            <a:r>
              <a:rPr lang="en-US" dirty="0" smtClean="0"/>
              <a:t>Gift Wrapping Algorithm</a:t>
            </a:r>
          </a:p>
          <a:p>
            <a:r>
              <a:rPr lang="en-US" dirty="0" smtClean="0"/>
              <a:t>Divide &amp; Conquer Convex Hull Algorithm</a:t>
            </a:r>
          </a:p>
          <a:p>
            <a:r>
              <a:rPr lang="en-US" dirty="0" smtClean="0"/>
              <a:t>Incremental Convex Hull Algorithm</a:t>
            </a:r>
          </a:p>
          <a:p>
            <a:r>
              <a:rPr lang="en-US" dirty="0" smtClean="0"/>
              <a:t>Quick Hull Algorithm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600632" cy="2600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733214" cy="27332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59" y="2443164"/>
            <a:ext cx="2708787" cy="27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9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1" y="1845734"/>
            <a:ext cx="470375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polyhedron containing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for every facet of CH(P)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all other points of P lie in only one half space(back side)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t="8959" r="10746" b="10534"/>
          <a:stretch/>
        </p:blipFill>
        <p:spPr>
          <a:xfrm>
            <a:off x="1160208" y="3480074"/>
            <a:ext cx="2526890" cy="2497394"/>
          </a:xfrm>
          <a:prstGeom prst="rect">
            <a:avLst/>
          </a:prstGeom>
        </p:spPr>
      </p:pic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6" y="2097000"/>
            <a:ext cx="4750044" cy="3772094"/>
          </a:xfrm>
          <a:prstGeom prst="rect">
            <a:avLst/>
          </a:prstGeom>
        </p:spPr>
      </p:pic>
      <p:sp>
        <p:nvSpPr>
          <p:cNvPr id="10" name="Gleichschenkliges Dreieck 9"/>
          <p:cNvSpPr/>
          <p:nvPr/>
        </p:nvSpPr>
        <p:spPr>
          <a:xfrm>
            <a:off x="4012545" y="4115128"/>
            <a:ext cx="2113935" cy="180815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bogener Pfeil 10"/>
          <p:cNvSpPr/>
          <p:nvPr/>
        </p:nvSpPr>
        <p:spPr>
          <a:xfrm rot="6256382" flipH="1">
            <a:off x="4574891" y="4848870"/>
            <a:ext cx="989242" cy="1041674"/>
          </a:xfrm>
          <a:prstGeom prst="circularArrow">
            <a:avLst>
              <a:gd name="adj1" fmla="val 2293"/>
              <a:gd name="adj2" fmla="val 1350414"/>
              <a:gd name="adj3" fmla="val 18397623"/>
              <a:gd name="adj4" fmla="val 4962751"/>
              <a:gd name="adj5" fmla="val 126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012545" y="5909592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Frontface – CCW-Order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55221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onvex 3-polytop (</a:t>
            </a:r>
            <a:r>
              <a:rPr lang="en-US" dirty="0" smtClean="0"/>
              <a:t>polyhedron)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number of edges can be higher than the number of vertices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dirty="0" smtClean="0"/>
              <a:t>facet =</a:t>
            </a:r>
            <a:r>
              <a:rPr lang="en-US" b="1" dirty="0" smtClean="0"/>
              <a:t> </a:t>
            </a:r>
            <a:r>
              <a:rPr lang="en-US" dirty="0" smtClean="0"/>
              <a:t>convex polygon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14</a:t>
            </a:fld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>
            <a:off x="9378901" y="3871022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H="1">
            <a:off x="10215900" y="3871022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9378901" y="3871022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370879" y="4705211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10215900" y="4376594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10215900" y="3542405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V="1">
            <a:off x="9378901" y="3542403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9816659" y="3542403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10653657" y="3541821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9378901" y="4376010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9817471" y="4376010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9817471" y="3541820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9378901" y="4504148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rot="5400000" flipV="1">
            <a:off x="9471119" y="4604388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9381511" y="4604388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47" y="3520935"/>
            <a:ext cx="2348159" cy="23481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996647" y="5869094"/>
            <a:ext cx="19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Icosidodecahedron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9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Let P be a convex polytope with n vertices.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The number of edges of P is at most </a:t>
                </a:r>
                <a:r>
                  <a:rPr lang="en-US" i="1" dirty="0" smtClean="0"/>
                  <a:t>3n – 6</a:t>
                </a:r>
                <a:r>
                  <a:rPr lang="en-US" dirty="0" smtClean="0"/>
                  <a:t>, and the number of facets of P is at most </a:t>
                </a:r>
                <a:r>
                  <a:rPr lang="en-US" i="1" dirty="0" smtClean="0"/>
                  <a:t>2n - 4 </a:t>
                </a:r>
                <a:endParaRPr lang="en-US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/>
                  <a:t>Euler‘s formula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e </a:t>
                </a:r>
                <a:r>
                  <a:rPr lang="en-US" sz="1600" dirty="0" smtClean="0"/>
                  <a:t>– arcs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f</a:t>
                </a:r>
                <a:r>
                  <a:rPr lang="en-US" sz="1600" dirty="0" smtClean="0"/>
                  <a:t> – faces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≤2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−4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−6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2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6954" t="1885" r="8154" b="6100"/>
          <a:stretch/>
        </p:blipFill>
        <p:spPr>
          <a:xfrm>
            <a:off x="6893960" y="3363531"/>
            <a:ext cx="4140486" cy="199463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893960" y="5315948"/>
            <a:ext cx="35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Cube </a:t>
            </a:r>
            <a:r>
              <a:rPr lang="de-DE" dirty="0" err="1" smtClean="0"/>
              <a:t>interpreted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planar</a:t>
            </a:r>
            <a:r>
              <a:rPr lang="de-DE" dirty="0" smtClean="0"/>
              <a:t> graph.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9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complexity of the convex hull of a set of n points in three dimensional space is 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/>
              <a:t>O(n</a:t>
            </a:r>
            <a:r>
              <a:rPr lang="en-US" b="1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2 main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extreme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connectivity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Saving </a:t>
            </a:r>
            <a:r>
              <a:rPr lang="en-US" dirty="0" smtClean="0"/>
              <a:t>CH in a Data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Facets (Connection of points)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17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429946" y="3241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608032" y="25771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9216705" y="32851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263847" y="2479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11284" y="238908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9162765" y="23351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9869970" y="236648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77740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8033079" y="288309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7573695" y="36279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8209907" y="32954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8823325" y="32312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9318592" y="278189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9977849" y="28067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107707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10611492" y="31336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10868347" y="343124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10462517" y="38034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8220180" y="39617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7908934" y="37649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7606231" y="436994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/>
        </p:nvSpPr>
        <p:spPr>
          <a:xfrm>
            <a:off x="8839593" y="389561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10462517" y="401050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10824681" y="414286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9318591" y="43922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>
          <a:xfrm>
            <a:off x="9961583" y="444667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10462516" y="457326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9762091" y="468114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8065615" y="45681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7908934" y="45506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7801055" y="47668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9162765" y="500522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>
          <a:xfrm>
            <a:off x="9843430" y="50642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>
          <a:xfrm>
            <a:off x="10214224" y="52363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>
          <a:xfrm>
            <a:off x="10724508" y="47890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>
          <a:xfrm>
            <a:off x="8565223" y="50897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>
          <a:xfrm>
            <a:off x="8457344" y="512841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>
          <a:xfrm>
            <a:off x="8317786" y="53146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>
          <a:xfrm>
            <a:off x="8636285" y="549324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9377667" y="556122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10050694" y="54482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10468509" y="331822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9372530" y="26007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9762091" y="38728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9216704" y="517208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10252752" y="246067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10060968" y="25485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10570395" y="498191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90" y="2278986"/>
            <a:ext cx="3513307" cy="34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Edge List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0675" y="1845734"/>
            <a:ext cx="682179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data </a:t>
            </a:r>
            <a:r>
              <a:rPr lang="en-US" dirty="0" smtClean="0"/>
              <a:t>structure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represents </a:t>
            </a:r>
            <a:r>
              <a:rPr lang="en-US" dirty="0" smtClean="0"/>
              <a:t>an embedding of a planar graph in the plane and polytopes in 3D</a:t>
            </a:r>
          </a:p>
          <a:p>
            <a:pPr marL="0" indent="0">
              <a:buNone/>
            </a:pPr>
            <a:r>
              <a:rPr lang="en-US" dirty="0" smtClean="0"/>
              <a:t>links </a:t>
            </a:r>
            <a:r>
              <a:rPr lang="en-US" dirty="0" smtClean="0"/>
              <a:t>together: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Face</a:t>
            </a:r>
          </a:p>
          <a:p>
            <a:r>
              <a:rPr lang="en-US" dirty="0" smtClean="0"/>
              <a:t>needs functions to work on abstract data structure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- </a:t>
            </a:r>
            <a:r>
              <a:rPr lang="en-US" dirty="0" smtClean="0">
                <a:solidFill>
                  <a:srgbClr val="FF0000"/>
                </a:solidFill>
              </a:rPr>
              <a:t>complex &amp; complicated structure/programming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9451" t="2940" r="15269" b="1866"/>
          <a:stretch/>
        </p:blipFill>
        <p:spPr>
          <a:xfrm>
            <a:off x="8702298" y="1845734"/>
            <a:ext cx="2138766" cy="2061275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H="1">
            <a:off x="8815227" y="4027470"/>
            <a:ext cx="498297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9385443" y="4006921"/>
            <a:ext cx="1032553" cy="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9904288" y="4027470"/>
            <a:ext cx="513708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10474503" y="4078840"/>
            <a:ext cx="10276" cy="10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9945384" y="5152490"/>
            <a:ext cx="539395" cy="53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9945384" y="4664467"/>
            <a:ext cx="0" cy="102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9904288" y="4078840"/>
            <a:ext cx="570215" cy="54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763856" y="4628508"/>
            <a:ext cx="10274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8774130" y="5732980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9858055" y="4628508"/>
            <a:ext cx="0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>
            <a:off x="8774130" y="4628508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8815227" y="4536040"/>
            <a:ext cx="108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 </a:t>
            </a:r>
            <a:r>
              <a:rPr lang="de-DE" dirty="0" err="1" smtClean="0"/>
              <a:t>Structur</a:t>
            </a:r>
            <a:r>
              <a:rPr lang="de-DE" dirty="0" smtClean="0"/>
              <a:t>: </a:t>
            </a:r>
            <a:r>
              <a:rPr lang="de-DE" dirty="0" err="1" smtClean="0"/>
              <a:t>Incident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Stores </a:t>
            </a:r>
            <a:r>
              <a:rPr lang="de-DE" dirty="0" err="1" smtClean="0"/>
              <a:t>topology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polytop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440" y="2743260"/>
            <a:ext cx="5868450" cy="312583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957187" y="237392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3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E0235-296D-4D96-AD50-7FF30F2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27981-2B27-48FA-8097-5CD64B25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Overview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Algorithms 2D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Graham Scan-Algorithm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in 3D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Complexity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Computation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Analysis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Computer Graphic Applications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Collision Detection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Simulations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Rendering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Batch Culling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References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1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Randomized incremental algorithm</a:t>
            </a:r>
          </a:p>
          <a:p>
            <a:endParaRPr lang="en-US" i="1" dirty="0" smtClean="0"/>
          </a:p>
          <a:p>
            <a:r>
              <a:rPr lang="en-US" i="1" dirty="0" smtClean="0"/>
              <a:t>Input</a:t>
            </a:r>
            <a:endParaRPr lang="en-US" i="1" dirty="0" smtClean="0"/>
          </a:p>
          <a:p>
            <a:pPr marL="201168" lvl="1" indent="0">
              <a:buNone/>
            </a:pPr>
            <a:r>
              <a:rPr lang="en-US" dirty="0" smtClean="0"/>
              <a:t>		P </a:t>
            </a:r>
            <a:r>
              <a:rPr lang="en-US" dirty="0" smtClean="0"/>
              <a:t>= Set(point</a:t>
            </a:r>
            <a:r>
              <a:rPr lang="en-US" baseline="-25000" dirty="0" smtClean="0"/>
              <a:t>1</a:t>
            </a:r>
            <a:r>
              <a:rPr lang="en-US" dirty="0" smtClean="0"/>
              <a:t>, point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dirty="0" err="1" smtClean="0"/>
              <a:t>point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Output</a:t>
            </a:r>
            <a:endParaRPr lang="en-US" i="1" dirty="0" smtClean="0"/>
          </a:p>
          <a:p>
            <a:pPr marL="201168" lvl="1" indent="0">
              <a:buNone/>
            </a:pPr>
            <a:r>
              <a:rPr lang="en-US" dirty="0" smtClean="0"/>
              <a:t>		CH(P</a:t>
            </a:r>
            <a:r>
              <a:rPr lang="en-US" dirty="0" smtClean="0"/>
              <a:t>) 		</a:t>
            </a:r>
            <a:r>
              <a:rPr lang="en-US" i="1" dirty="0" smtClean="0"/>
              <a:t>(</a:t>
            </a:r>
            <a:r>
              <a:rPr lang="en-US" i="1" dirty="0" smtClean="0"/>
              <a:t>Convex Hull of P)</a:t>
            </a:r>
            <a:r>
              <a:rPr lang="en-US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078076" cy="4023360"/>
          </a:xfrm>
        </p:spPr>
        <p:txBody>
          <a:bodyPr>
            <a:normAutofit lnSpcReduction="10000"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1) choosing 4 Points, that </a:t>
            </a:r>
            <a:r>
              <a:rPr lang="en-US" b="1" dirty="0" smtClean="0"/>
              <a:t>don’t</a:t>
            </a:r>
            <a:r>
              <a:rPr lang="en-US" dirty="0" smtClean="0"/>
              <a:t> lie in a common plane (tetrahedron)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p1 and p2 be 2 Points in P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p3 a point in P that does not lie on the line of p1 and p2 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p4 a point in P that does not lie in the plane p1,p2,p3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(can’t find 4 points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all point in P in a plane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2D CH algorithm)</a:t>
            </a:r>
          </a:p>
          <a:p>
            <a:r>
              <a:rPr lang="en-US" dirty="0" smtClean="0"/>
              <a:t>2) compute random permutation p5, … </a:t>
            </a:r>
            <a:r>
              <a:rPr lang="en-US" dirty="0" err="1" smtClean="0"/>
              <a:t>pn</a:t>
            </a:r>
            <a:r>
              <a:rPr lang="en-US" dirty="0" smtClean="0"/>
              <a:t> of remaining points</a:t>
            </a:r>
          </a:p>
          <a:p>
            <a:r>
              <a:rPr lang="en-US" dirty="0" smtClean="0"/>
              <a:t>3) for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r &gt;= 1 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err="1" smtClean="0">
                <a:solidFill>
                  <a:schemeClr val="tx1"/>
                </a:solidFill>
              </a:rPr>
              <a:t>Pr</a:t>
            </a:r>
            <a:r>
              <a:rPr lang="en-US" dirty="0" smtClean="0">
                <a:solidFill>
                  <a:schemeClr val="tx1"/>
                </a:solidFill>
              </a:rPr>
              <a:t> ;= p1, … </a:t>
            </a:r>
            <a:r>
              <a:rPr lang="en-US" dirty="0" err="1" smtClean="0">
                <a:solidFill>
                  <a:schemeClr val="tx1"/>
                </a:solidFill>
              </a:rPr>
              <a:t>pr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In a generic step of the algorithm we have to add the point </a:t>
            </a:r>
            <a:r>
              <a:rPr lang="en-US" dirty="0" err="1" smtClean="0">
                <a:solidFill>
                  <a:schemeClr val="tx1"/>
                </a:solidFill>
              </a:rPr>
              <a:t>pr</a:t>
            </a:r>
            <a:r>
              <a:rPr lang="en-US" dirty="0" smtClean="0">
                <a:solidFill>
                  <a:schemeClr val="tx1"/>
                </a:solidFill>
              </a:rPr>
              <a:t> to the </a:t>
            </a:r>
            <a:r>
              <a:rPr lang="en-US" dirty="0" err="1" smtClean="0">
                <a:solidFill>
                  <a:schemeClr val="tx1"/>
                </a:solidFill>
              </a:rPr>
              <a:t>vonvexhull</a:t>
            </a:r>
            <a:r>
              <a:rPr lang="en-US" dirty="0" smtClean="0">
                <a:solidFill>
                  <a:schemeClr val="tx1"/>
                </a:solidFill>
              </a:rPr>
              <a:t> of pr-1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transform CH(Pr-1) to CH(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if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CH(Pr-1) or on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ist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boundary =&gt; CH(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) = CH(Pr-1)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outside of CH(Pr-1) adding new point deleting old ones!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21</a:t>
            </a:fld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47" y="2417734"/>
            <a:ext cx="1414633" cy="128271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9741047" y="3857414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Tetrahedron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58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353" y="2451569"/>
            <a:ext cx="5138928" cy="2951272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2903" r="4291"/>
          <a:stretch/>
        </p:blipFill>
        <p:spPr>
          <a:xfrm>
            <a:off x="5216793" y="2451569"/>
            <a:ext cx="6975207" cy="32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4733" y="2092846"/>
            <a:ext cx="6303494" cy="3642589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23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078480" y="23011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-ReguItal"/>
              </a:rPr>
              <a:t>f </a:t>
            </a:r>
            <a:r>
              <a:rPr lang="en-US" dirty="0">
                <a:latin typeface="NimbusRomNo9L-Regu"/>
              </a:rPr>
              <a:t>is visible from </a:t>
            </a:r>
            <a:r>
              <a:rPr lang="en-US" i="1" dirty="0">
                <a:latin typeface="NimbusRomNo9L-ReguItal"/>
              </a:rPr>
              <a:t>p</a:t>
            </a:r>
            <a:r>
              <a:rPr lang="en-US" dirty="0">
                <a:latin typeface="NimbusRomNo9L-Regu"/>
              </a:rPr>
              <a:t>,</a:t>
            </a:r>
          </a:p>
          <a:p>
            <a:r>
              <a:rPr lang="de-DE" dirty="0">
                <a:latin typeface="NimbusRomNo9L-Regu"/>
              </a:rPr>
              <a:t>but not </a:t>
            </a:r>
            <a:r>
              <a:rPr lang="de-DE" dirty="0" err="1">
                <a:latin typeface="NimbusRomNo9L-Regu"/>
              </a:rPr>
              <a:t>from</a:t>
            </a:r>
            <a:r>
              <a:rPr lang="de-DE" dirty="0">
                <a:latin typeface="NimbusRomNo9L-Regu"/>
              </a:rPr>
              <a:t> </a:t>
            </a:r>
            <a:r>
              <a:rPr lang="de-DE" i="1" dirty="0">
                <a:latin typeface="NimbusRomNo9L-ReguItal"/>
              </a:rPr>
              <a:t>q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4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845601" cy="402336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285" t="5377" r="10314" b="13828"/>
          <a:stretch/>
        </p:blipFill>
        <p:spPr>
          <a:xfrm>
            <a:off x="8264576" y="1845734"/>
            <a:ext cx="2891104" cy="402336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17796" y="3037668"/>
            <a:ext cx="172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Conflict</a:t>
            </a:r>
            <a:r>
              <a:rPr lang="de-DE" dirty="0" smtClean="0">
                <a:solidFill>
                  <a:srgbClr val="FF0000"/>
                </a:solidFill>
              </a:rPr>
              <a:t> Graph G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1" dirty="0" err="1" smtClean="0"/>
              <a:t>Algorithm</a:t>
            </a:r>
            <a:r>
              <a:rPr lang="de-DE" dirty="0" smtClean="0"/>
              <a:t> CONVECHULL(P)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i="1" dirty="0" smtClean="0"/>
              <a:t>Input. </a:t>
            </a:r>
            <a:r>
              <a:rPr lang="de-DE" dirty="0" smtClean="0"/>
              <a:t>A </a:t>
            </a:r>
            <a:r>
              <a:rPr lang="de-DE" dirty="0" err="1" smtClean="0"/>
              <a:t>set</a:t>
            </a:r>
            <a:r>
              <a:rPr lang="de-DE" dirty="0" smtClean="0"/>
              <a:t> P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</a:t>
            </a:r>
            <a:r>
              <a:rPr lang="de-DE" dirty="0" err="1" smtClean="0"/>
              <a:t>three-space</a:t>
            </a:r>
            <a:r>
              <a:rPr lang="de-D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i="1" dirty="0" smtClean="0"/>
              <a:t>Output. </a:t>
            </a:r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CH(P) </a:t>
            </a:r>
            <a:r>
              <a:rPr lang="de-DE" dirty="0" err="1" smtClean="0"/>
              <a:t>of</a:t>
            </a:r>
            <a:r>
              <a:rPr lang="de-DE" dirty="0" smtClean="0"/>
              <a:t> P.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1.	Find </a:t>
            </a:r>
            <a:r>
              <a:rPr lang="de-DE" dirty="0" err="1" smtClean="0"/>
              <a:t>four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p1, p2, p3, p4 in P </a:t>
            </a:r>
            <a:r>
              <a:rPr lang="de-DE" dirty="0" err="1" smtClean="0"/>
              <a:t>that</a:t>
            </a:r>
            <a:r>
              <a:rPr lang="de-DE" dirty="0" smtClean="0"/>
              <a:t> form a </a:t>
            </a:r>
            <a:r>
              <a:rPr lang="de-DE" dirty="0" err="1" smtClean="0"/>
              <a:t>tetrahedron</a:t>
            </a:r>
            <a:r>
              <a:rPr lang="de-D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2.	C </a:t>
            </a:r>
            <a:r>
              <a:rPr lang="de-DE" dirty="0" smtClean="0">
                <a:sym typeface="Wingdings" panose="05000000000000000000" pitchFamily="2" charset="2"/>
              </a:rPr>
              <a:t> CH({p1, p2, p3, p4})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3.	</a:t>
            </a:r>
            <a:r>
              <a:rPr lang="de-DE" dirty="0" err="1" smtClean="0">
                <a:sym typeface="Wingdings" panose="05000000000000000000" pitchFamily="2" charset="2"/>
              </a:rPr>
              <a:t>Compute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random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permutation</a:t>
            </a:r>
            <a:r>
              <a:rPr lang="de-DE" dirty="0" smtClean="0">
                <a:sym typeface="Wingdings" panose="05000000000000000000" pitchFamily="2" charset="2"/>
              </a:rPr>
              <a:t> p5, p6, … </a:t>
            </a:r>
            <a:r>
              <a:rPr lang="de-DE" dirty="0" err="1" smtClean="0">
                <a:sym typeface="Wingdings" panose="05000000000000000000" pitchFamily="2" charset="2"/>
              </a:rPr>
              <a:t>pn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remaining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r>
              <a:rPr lang="de-DE" dirty="0" smtClean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4.	Initialize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conflict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graph</a:t>
            </a:r>
            <a:r>
              <a:rPr lang="de-DE" dirty="0" smtClean="0">
                <a:sym typeface="Wingdings" panose="05000000000000000000" pitchFamily="2" charset="2"/>
              </a:rPr>
              <a:t> G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visible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pairs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pt</a:t>
            </a:r>
            <a:r>
              <a:rPr lang="de-DE" dirty="0" smtClean="0">
                <a:sym typeface="Wingdings" panose="05000000000000000000" pitchFamily="2" charset="2"/>
              </a:rPr>
              <a:t>, f), </a:t>
            </a:r>
            <a:r>
              <a:rPr lang="de-DE" dirty="0" err="1" smtClean="0">
                <a:sym typeface="Wingdings" panose="05000000000000000000" pitchFamily="2" charset="2"/>
              </a:rPr>
              <a:t>where</a:t>
            </a:r>
            <a:r>
              <a:rPr lang="de-DE" dirty="0" smtClean="0">
                <a:sym typeface="Wingdings" panose="05000000000000000000" pitchFamily="2" charset="2"/>
              </a:rPr>
              <a:t> f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t &gt; 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5. 	</a:t>
            </a:r>
            <a:r>
              <a:rPr lang="de-DE" b="1" dirty="0" err="1" smtClean="0">
                <a:sym typeface="Wingdings" panose="05000000000000000000" pitchFamily="2" charset="2"/>
              </a:rPr>
              <a:t>for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r  5 </a:t>
            </a:r>
            <a:r>
              <a:rPr lang="de-DE" b="1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n</a:t>
            </a:r>
            <a:endParaRPr lang="de-DE" b="1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6.		</a:t>
            </a:r>
            <a:r>
              <a:rPr lang="de-DE" b="1" dirty="0" smtClean="0">
                <a:sym typeface="Wingdings" panose="05000000000000000000" pitchFamily="2" charset="2"/>
              </a:rPr>
              <a:t>do</a:t>
            </a:r>
            <a:r>
              <a:rPr lang="de-DE" dirty="0" smtClean="0">
                <a:sym typeface="Wingdings" panose="05000000000000000000" pitchFamily="2" charset="2"/>
              </a:rPr>
              <a:t>(* Insert 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into</a:t>
            </a:r>
            <a:r>
              <a:rPr lang="de-DE" dirty="0" smtClean="0">
                <a:sym typeface="Wingdings" panose="05000000000000000000" pitchFamily="2" charset="2"/>
              </a:rPr>
              <a:t> C: *)</a:t>
            </a:r>
            <a:endParaRPr lang="de-DE" b="1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7.			</a:t>
            </a:r>
            <a:r>
              <a:rPr lang="de-DE" b="1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sym typeface="Wingdings" panose="05000000000000000000" pitchFamily="2" charset="2"/>
              </a:rPr>
              <a:t>empty</a:t>
            </a:r>
            <a:r>
              <a:rPr lang="de-DE" dirty="0" smtClean="0">
                <a:sym typeface="Wingdings" panose="05000000000000000000" pitchFamily="2" charset="2"/>
              </a:rPr>
              <a:t> (*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lies outside C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8.				</a:t>
            </a:r>
            <a:r>
              <a:rPr lang="de-DE" b="1" dirty="0" err="1" smtClean="0">
                <a:sym typeface="Wingdings" panose="05000000000000000000" pitchFamily="2" charset="2"/>
              </a:rPr>
              <a:t>then</a:t>
            </a:r>
            <a:r>
              <a:rPr lang="de-DE" dirty="0" smtClean="0">
                <a:sym typeface="Wingdings" panose="05000000000000000000" pitchFamily="2" charset="2"/>
              </a:rPr>
              <a:t> Delete all </a:t>
            </a:r>
            <a:r>
              <a:rPr lang="de-DE" dirty="0" err="1" smtClean="0">
                <a:sym typeface="Wingdings" panose="05000000000000000000" pitchFamily="2" charset="2"/>
              </a:rPr>
              <a:t>facets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9.					</a:t>
            </a:r>
            <a:r>
              <a:rPr lang="de-DE" dirty="0" err="1" smtClean="0">
                <a:sym typeface="Wingdings" panose="05000000000000000000" pitchFamily="2" charset="2"/>
              </a:rPr>
              <a:t>Walk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along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boundary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visible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region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				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which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consists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exactly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facets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))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				</a:t>
            </a:r>
            <a:r>
              <a:rPr lang="de-DE" dirty="0" err="1" smtClean="0">
                <a:sym typeface="Wingdings" panose="05000000000000000000" pitchFamily="2" charset="2"/>
              </a:rPr>
              <a:t>create</a:t>
            </a:r>
            <a:r>
              <a:rPr lang="de-DE" dirty="0" smtClean="0">
                <a:sym typeface="Wingdings" panose="05000000000000000000" pitchFamily="2" charset="2"/>
              </a:rPr>
              <a:t>  a </a:t>
            </a:r>
            <a:r>
              <a:rPr lang="de-DE" dirty="0" err="1" smtClean="0">
                <a:sym typeface="Wingdings" panose="05000000000000000000" pitchFamily="2" charset="2"/>
              </a:rPr>
              <a:t>list</a:t>
            </a:r>
            <a:r>
              <a:rPr lang="de-DE" dirty="0" smtClean="0">
                <a:sym typeface="Wingdings" panose="05000000000000000000" pitchFamily="2" charset="2"/>
              </a:rPr>
              <a:t> L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Horizon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edges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order</a:t>
            </a:r>
            <a:r>
              <a:rPr lang="de-DE" dirty="0" smtClean="0">
                <a:sym typeface="Wingdings" panose="05000000000000000000" pitchFamily="2" charset="2"/>
              </a:rPr>
              <a:t>.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8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10.</a:t>
            </a:r>
            <a:r>
              <a:rPr lang="de-DE" dirty="0">
                <a:sym typeface="Wingdings" panose="05000000000000000000" pitchFamily="2" charset="2"/>
              </a:rPr>
              <a:t> 					</a:t>
            </a:r>
            <a:r>
              <a:rPr lang="de-DE" sz="2100" b="1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all e </a:t>
            </a:r>
            <a:r>
              <a:rPr lang="de-DE" sz="2100" dirty="0" err="1" smtClean="0">
                <a:sym typeface="Wingdings" panose="05000000000000000000" pitchFamily="2" charset="2"/>
              </a:rPr>
              <a:t>E</a:t>
            </a:r>
            <a:r>
              <a:rPr lang="de-DE" sz="2100" dirty="0" smtClean="0">
                <a:sym typeface="Wingdings" panose="05000000000000000000" pitchFamily="2" charset="2"/>
              </a:rPr>
              <a:t> 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11.						</a:t>
            </a:r>
            <a:r>
              <a:rPr lang="de-DE" sz="2100" b="1" dirty="0" smtClean="0">
                <a:sym typeface="Wingdings" panose="05000000000000000000" pitchFamily="2" charset="2"/>
              </a:rPr>
              <a:t>do</a:t>
            </a:r>
            <a:r>
              <a:rPr lang="de-DE" sz="2100" dirty="0" smtClean="0">
                <a:sym typeface="Wingdings" panose="05000000000000000000" pitchFamily="2" charset="2"/>
              </a:rPr>
              <a:t> Connect e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by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creating</a:t>
            </a:r>
            <a:r>
              <a:rPr lang="de-DE" sz="2100" dirty="0" smtClean="0">
                <a:sym typeface="Wingdings" panose="05000000000000000000" pitchFamily="2" charset="2"/>
              </a:rPr>
              <a:t> a </a:t>
            </a:r>
            <a:r>
              <a:rPr lang="de-DE" sz="2100" dirty="0" err="1" smtClean="0">
                <a:sym typeface="Wingdings" panose="05000000000000000000" pitchFamily="2" charset="2"/>
              </a:rPr>
              <a:t>triangluar</a:t>
            </a:r>
            <a:r>
              <a:rPr lang="de-DE" sz="2100" dirty="0" smtClean="0">
                <a:sym typeface="Wingdings" panose="05000000000000000000" pitchFamily="2" charset="2"/>
              </a:rPr>
              <a:t> 							     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 f.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12.						</a:t>
            </a: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b="1" dirty="0" err="1" smtClean="0">
                <a:sym typeface="Wingdings" panose="05000000000000000000" pitchFamily="2" charset="2"/>
              </a:rPr>
              <a:t>if</a:t>
            </a:r>
            <a:r>
              <a:rPr lang="de-DE" sz="2100" b="1" dirty="0" smtClean="0">
                <a:sym typeface="Wingdings" panose="05000000000000000000" pitchFamily="2" charset="2"/>
              </a:rPr>
              <a:t> </a:t>
            </a:r>
            <a:r>
              <a:rPr lang="de-DE" sz="2100" dirty="0" smtClean="0">
                <a:sym typeface="Wingdings" panose="05000000000000000000" pitchFamily="2" charset="2"/>
              </a:rPr>
              <a:t>f</a:t>
            </a:r>
            <a:r>
              <a:rPr lang="de-DE" sz="2100" b="1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coplanar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with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its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neighbor</a:t>
            </a:r>
            <a:r>
              <a:rPr lang="de-DE" sz="2100" dirty="0" smtClean="0">
                <a:sym typeface="Wingdings" panose="05000000000000000000" pitchFamily="2" charset="2"/>
              </a:rPr>
              <a:t> 								   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 f‘ </a:t>
            </a:r>
            <a:r>
              <a:rPr lang="de-DE" sz="2100" dirty="0" err="1" smtClean="0">
                <a:sym typeface="Wingdings" panose="05000000000000000000" pitchFamily="2" charset="2"/>
              </a:rPr>
              <a:t>along</a:t>
            </a:r>
            <a:r>
              <a:rPr lang="de-DE" sz="2100" dirty="0" smtClean="0">
                <a:sym typeface="Wingdings" panose="05000000000000000000" pitchFamily="2" charset="2"/>
              </a:rPr>
              <a:t> 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13.							    </a:t>
            </a:r>
            <a:r>
              <a:rPr lang="de-DE" sz="2100" b="1" dirty="0" err="1" smtClean="0">
                <a:sym typeface="Wingdings" panose="05000000000000000000" pitchFamily="2" charset="2"/>
              </a:rPr>
              <a:t>then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Merge</a:t>
            </a:r>
            <a:r>
              <a:rPr lang="de-DE" sz="2100" dirty="0" smtClean="0">
                <a:sym typeface="Wingdings" panose="05000000000000000000" pitchFamily="2" charset="2"/>
              </a:rPr>
              <a:t> f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f‘ </a:t>
            </a:r>
            <a:r>
              <a:rPr lang="de-DE" sz="2100" dirty="0" err="1" smtClean="0">
                <a:sym typeface="Wingdings" panose="05000000000000000000" pitchFamily="2" charset="2"/>
              </a:rPr>
              <a:t>into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one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, 								              </a:t>
            </a:r>
            <a:r>
              <a:rPr lang="de-DE" sz="2100" dirty="0" err="1" smtClean="0">
                <a:sym typeface="Wingdings" panose="05000000000000000000" pitchFamily="2" charset="2"/>
              </a:rPr>
              <a:t>whose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conflict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list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								</a:t>
            </a:r>
            <a:r>
              <a:rPr lang="de-DE" sz="2100" dirty="0">
                <a:sym typeface="Wingdings" panose="05000000000000000000" pitchFamily="2" charset="2"/>
              </a:rPr>
              <a:t> </a:t>
            </a:r>
            <a:r>
              <a:rPr lang="de-DE" sz="2100" dirty="0" smtClean="0">
                <a:sym typeface="Wingdings" panose="05000000000000000000" pitchFamily="2" charset="2"/>
              </a:rPr>
              <a:t>             same </a:t>
            </a:r>
            <a:r>
              <a:rPr lang="de-DE" sz="2100" dirty="0" err="1" smtClean="0">
                <a:sym typeface="Wingdings" panose="05000000000000000000" pitchFamily="2" charset="2"/>
              </a:rPr>
              <a:t>as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that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of</a:t>
            </a:r>
            <a:r>
              <a:rPr lang="de-DE" sz="2100" dirty="0" smtClean="0">
                <a:sym typeface="Wingdings" panose="05000000000000000000" pitchFamily="2" charset="2"/>
              </a:rPr>
              <a:t> f‘.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14.							</a:t>
            </a:r>
            <a:r>
              <a:rPr lang="de-DE" sz="2100" b="1" dirty="0" err="1" smtClean="0">
                <a:sym typeface="Wingdings" panose="05000000000000000000" pitchFamily="2" charset="2"/>
              </a:rPr>
              <a:t>else</a:t>
            </a:r>
            <a:r>
              <a:rPr lang="de-DE" sz="2100" dirty="0" smtClean="0">
                <a:sym typeface="Wingdings" panose="05000000000000000000" pitchFamily="2" charset="2"/>
              </a:rPr>
              <a:t> (* </a:t>
            </a:r>
            <a:r>
              <a:rPr lang="de-DE" sz="2100" dirty="0" err="1" smtClean="0">
                <a:sym typeface="Wingdings" panose="05000000000000000000" pitchFamily="2" charset="2"/>
              </a:rPr>
              <a:t>Determine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conflicts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f: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15.							         Create a </a:t>
            </a:r>
            <a:r>
              <a:rPr lang="de-DE" sz="2100" dirty="0" err="1" smtClean="0">
                <a:sym typeface="Wingdings" panose="05000000000000000000" pitchFamily="2" charset="2"/>
              </a:rPr>
              <a:t>node</a:t>
            </a:r>
            <a:r>
              <a:rPr lang="de-DE" sz="2100" dirty="0" smtClean="0">
                <a:sym typeface="Wingdings" panose="05000000000000000000" pitchFamily="2" charset="2"/>
              </a:rPr>
              <a:t> f in G.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16.							         </a:t>
            </a:r>
            <a:r>
              <a:rPr lang="de-DE" sz="2100" dirty="0" err="1" smtClean="0">
                <a:sym typeface="Wingdings" panose="05000000000000000000" pitchFamily="2" charset="2"/>
              </a:rPr>
              <a:t>Let</a:t>
            </a:r>
            <a:r>
              <a:rPr lang="de-DE" sz="2100" dirty="0" smtClean="0">
                <a:sym typeface="Wingdings" panose="05000000000000000000" pitchFamily="2" charset="2"/>
              </a:rPr>
              <a:t> f1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f2 </a:t>
            </a:r>
            <a:r>
              <a:rPr lang="de-DE" sz="2100" dirty="0" err="1" smtClean="0">
                <a:sym typeface="Wingdings" panose="05000000000000000000" pitchFamily="2" charset="2"/>
              </a:rPr>
              <a:t>be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facets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dirty="0" smtClean="0">
                <a:sym typeface="Wingdings" panose="05000000000000000000" pitchFamily="2" charset="2"/>
              </a:rPr>
              <a:t>					</a:t>
            </a:r>
            <a:r>
              <a:rPr lang="de-DE" sz="2100" dirty="0">
                <a:sym typeface="Wingdings" panose="05000000000000000000" pitchFamily="2" charset="2"/>
              </a:rPr>
              <a:t>	 </a:t>
            </a:r>
            <a:r>
              <a:rPr lang="de-DE" sz="2100" dirty="0" smtClean="0">
                <a:sym typeface="Wingdings" panose="05000000000000000000" pitchFamily="2" charset="2"/>
              </a:rPr>
              <a:t>        </a:t>
            </a:r>
            <a:r>
              <a:rPr lang="de-DE" sz="2100" dirty="0" err="1" smtClean="0">
                <a:sym typeface="Wingdings" panose="05000000000000000000" pitchFamily="2" charset="2"/>
              </a:rPr>
              <a:t>incident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e in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old</a:t>
            </a:r>
            <a:r>
              <a:rPr lang="de-DE" sz="2100" dirty="0">
                <a:sym typeface="Wingdings" panose="05000000000000000000" pitchFamily="2" charset="2"/>
              </a:rPr>
              <a:t> 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dirty="0" smtClean="0">
                <a:sym typeface="Wingdings" panose="05000000000000000000" pitchFamily="2" charset="2"/>
              </a:rPr>
              <a:t>						         </a:t>
            </a:r>
            <a:r>
              <a:rPr lang="de-DE" sz="2100" dirty="0" err="1" smtClean="0">
                <a:sym typeface="Wingdings" panose="05000000000000000000" pitchFamily="2" charset="2"/>
              </a:rPr>
              <a:t>convex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hull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17.							         P(e) </a:t>
            </a:r>
            <a:r>
              <a:rPr lang="de-DE" dirty="0" err="1" smtClean="0">
                <a:sym typeface="Wingdings" panose="05000000000000000000" pitchFamily="2" charset="2"/>
              </a:rPr>
              <a:t>Pconflict</a:t>
            </a:r>
            <a:r>
              <a:rPr lang="de-DE" dirty="0" smtClean="0">
                <a:sym typeface="Wingdings" panose="05000000000000000000" pitchFamily="2" charset="2"/>
              </a:rPr>
              <a:t>(f1) u 										</a:t>
            </a:r>
            <a:r>
              <a:rPr lang="de-DE" dirty="0" err="1" smtClean="0">
                <a:sym typeface="Wingdings" panose="05000000000000000000" pitchFamily="2" charset="2"/>
              </a:rPr>
              <a:t>Pconflict</a:t>
            </a:r>
            <a:r>
              <a:rPr lang="de-DE" dirty="0" smtClean="0">
                <a:sym typeface="Wingdings" panose="05000000000000000000" pitchFamily="2" charset="2"/>
              </a:rPr>
              <a:t>(f2)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18.							         </a:t>
            </a:r>
            <a:r>
              <a:rPr lang="de-DE" sz="2100" b="1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all </a:t>
            </a:r>
            <a:r>
              <a:rPr lang="de-DE" sz="2100" dirty="0" err="1" smtClean="0">
                <a:sym typeface="Wingdings" panose="05000000000000000000" pitchFamily="2" charset="2"/>
              </a:rPr>
              <a:t>points</a:t>
            </a:r>
            <a:r>
              <a:rPr lang="de-DE" sz="2100" dirty="0" smtClean="0">
                <a:sym typeface="Wingdings" panose="05000000000000000000" pitchFamily="2" charset="2"/>
              </a:rPr>
              <a:t> p e P(e)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19.								</a:t>
            </a:r>
            <a:r>
              <a:rPr lang="de-DE" sz="2100" b="1" dirty="0" smtClean="0">
                <a:sym typeface="Wingdings" panose="05000000000000000000" pitchFamily="2" charset="2"/>
              </a:rPr>
              <a:t>do </a:t>
            </a:r>
            <a:r>
              <a:rPr lang="de-DE" sz="2100" dirty="0" err="1" smtClean="0">
                <a:sym typeface="Wingdings" panose="05000000000000000000" pitchFamily="2" charset="2"/>
              </a:rPr>
              <a:t>If</a:t>
            </a:r>
            <a:r>
              <a:rPr lang="de-DE" sz="2100" dirty="0" smtClean="0">
                <a:sym typeface="Wingdings" panose="05000000000000000000" pitchFamily="2" charset="2"/>
              </a:rPr>
              <a:t> f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visible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from</a:t>
            </a:r>
            <a:r>
              <a:rPr lang="de-DE" sz="2100" dirty="0" smtClean="0">
                <a:sym typeface="Wingdings" panose="05000000000000000000" pitchFamily="2" charset="2"/>
              </a:rPr>
              <a:t> p, 									      </a:t>
            </a:r>
            <a:r>
              <a:rPr lang="de-DE" sz="2100" dirty="0" err="1" smtClean="0">
                <a:sym typeface="Wingdings" panose="05000000000000000000" pitchFamily="2" charset="2"/>
              </a:rPr>
              <a:t>add</a:t>
            </a:r>
            <a:r>
              <a:rPr lang="de-DE" sz="2100" dirty="0" smtClean="0">
                <a:sym typeface="Wingdings" panose="05000000000000000000" pitchFamily="2" charset="2"/>
              </a:rPr>
              <a:t> (</a:t>
            </a:r>
            <a:r>
              <a:rPr lang="de-DE" sz="2100" dirty="0" err="1" smtClean="0">
                <a:sym typeface="Wingdings" panose="05000000000000000000" pitchFamily="2" charset="2"/>
              </a:rPr>
              <a:t>p,f</a:t>
            </a:r>
            <a:r>
              <a:rPr lang="de-DE" sz="2100" dirty="0" smtClean="0">
                <a:sym typeface="Wingdings" panose="05000000000000000000" pitchFamily="2" charset="2"/>
              </a:rPr>
              <a:t>)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G.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20.					Delete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node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corresponding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						</a:t>
            </a:r>
            <a:r>
              <a:rPr lang="de-DE" sz="2100" dirty="0" err="1" smtClean="0">
                <a:sym typeface="Wingdings" panose="05000000000000000000" pitchFamily="2" charset="2"/>
              </a:rPr>
              <a:t>nodes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corresponding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facets</a:t>
            </a:r>
            <a:r>
              <a:rPr lang="de-DE" sz="2100" dirty="0" smtClean="0">
                <a:sym typeface="Wingdings" panose="05000000000000000000" pitchFamily="2" charset="2"/>
              </a:rPr>
              <a:t> in </a:t>
            </a:r>
            <a:r>
              <a:rPr lang="de-DE" sz="2100" dirty="0" err="1" smtClean="0">
                <a:sym typeface="Wingdings" panose="05000000000000000000" pitchFamily="2" charset="2"/>
              </a:rPr>
              <a:t>Fconflict</a:t>
            </a:r>
            <a:r>
              <a:rPr lang="de-DE" sz="2100" dirty="0" smtClean="0">
                <a:sym typeface="Wingdings" panose="05000000000000000000" pitchFamily="2" charset="2"/>
              </a:rPr>
              <a:t>(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) 						</a:t>
            </a:r>
            <a:r>
              <a:rPr lang="de-DE" sz="2100" dirty="0" err="1" smtClean="0">
                <a:sym typeface="Wingdings" panose="05000000000000000000" pitchFamily="2" charset="2"/>
              </a:rPr>
              <a:t>from</a:t>
            </a:r>
            <a:r>
              <a:rPr lang="de-DE" sz="2100" dirty="0" smtClean="0">
                <a:sym typeface="Wingdings" panose="05000000000000000000" pitchFamily="2" charset="2"/>
              </a:rPr>
              <a:t> G, </a:t>
            </a:r>
            <a:r>
              <a:rPr lang="de-DE" sz="2100" dirty="0" err="1" smtClean="0">
                <a:sym typeface="Wingdings" panose="05000000000000000000" pitchFamily="2" charset="2"/>
              </a:rPr>
              <a:t>together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with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their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incident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ars</a:t>
            </a:r>
            <a:r>
              <a:rPr lang="de-DE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21.	</a:t>
            </a:r>
            <a:r>
              <a:rPr lang="de-DE" sz="2100" b="1" dirty="0" err="1" smtClean="0">
                <a:sym typeface="Wingdings" panose="05000000000000000000" pitchFamily="2" charset="2"/>
              </a:rPr>
              <a:t>return</a:t>
            </a:r>
            <a:r>
              <a:rPr lang="de-DE" sz="2100" b="1" smtClean="0">
                <a:sym typeface="Wingdings" panose="05000000000000000000" pitchFamily="2" charset="2"/>
              </a:rPr>
              <a:t> </a:t>
            </a:r>
            <a:r>
              <a:rPr lang="de-DE" sz="2100">
                <a:sym typeface="Wingdings" panose="05000000000000000000" pitchFamily="2" charset="2"/>
              </a:rPr>
              <a:t>C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2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=&gt; total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CONVEX HULL at </a:t>
            </a:r>
            <a:r>
              <a:rPr lang="de-DE" dirty="0" err="1" smtClean="0"/>
              <a:t>most</a:t>
            </a:r>
            <a:r>
              <a:rPr lang="de-DE" dirty="0" smtClean="0"/>
              <a:t>: 6n – 20</a:t>
            </a:r>
          </a:p>
          <a:p>
            <a:r>
              <a:rPr lang="de-DE" dirty="0" smtClean="0"/>
              <a:t>1. Stage </a:t>
            </a:r>
          </a:p>
          <a:p>
            <a:pPr lvl="1"/>
            <a:r>
              <a:rPr lang="de-DE" dirty="0" err="1" smtClean="0"/>
              <a:t>Thetrahedon</a:t>
            </a:r>
            <a:r>
              <a:rPr lang="de-DE" dirty="0" smtClean="0"/>
              <a:t> =&gt; 4 </a:t>
            </a:r>
            <a:r>
              <a:rPr lang="de-DE" dirty="0" err="1" smtClean="0"/>
              <a:t>facets</a:t>
            </a:r>
            <a:endParaRPr lang="de-DE" dirty="0"/>
          </a:p>
          <a:p>
            <a:r>
              <a:rPr lang="de-DE" dirty="0" smtClean="0"/>
              <a:t>Every </a:t>
            </a:r>
            <a:r>
              <a:rPr lang="de-DE" dirty="0" err="1" smtClean="0"/>
              <a:t>next</a:t>
            </a:r>
            <a:r>
              <a:rPr lang="de-DE" dirty="0" smtClean="0"/>
              <a:t> Stage</a:t>
            </a:r>
          </a:p>
          <a:p>
            <a:pPr lvl="1"/>
            <a:r>
              <a:rPr lang="de-DE" dirty="0" smtClean="0"/>
              <a:t>New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connecting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endParaRPr lang="de-DE" dirty="0" smtClean="0"/>
          </a:p>
          <a:p>
            <a:pPr lvl="1"/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	</a:t>
            </a:r>
            <a:r>
              <a:rPr lang="de-DE" dirty="0" err="1" smtClean="0"/>
              <a:t>deg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, CH(</a:t>
            </a:r>
            <a:r>
              <a:rPr lang="de-DE" dirty="0" err="1" smtClean="0"/>
              <a:t>Pr</a:t>
            </a:r>
            <a:r>
              <a:rPr lang="de-DE" dirty="0" smtClean="0"/>
              <a:t>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6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7024" y="5931949"/>
            <a:ext cx="4994910" cy="543858"/>
          </a:xfrm>
        </p:spPr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9" y="2527008"/>
            <a:ext cx="1532715" cy="153271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"/>
          <a:stretch/>
        </p:blipFill>
        <p:spPr>
          <a:xfrm>
            <a:off x="1876566" y="2570266"/>
            <a:ext cx="1446501" cy="14334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95" y="1864494"/>
            <a:ext cx="1851570" cy="13250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7" y="4421193"/>
            <a:ext cx="2620537" cy="1223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9825046" y="3029157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7753149" y="3029157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10"/>
          <a:srcRect l="20440" t="5457" r="18542"/>
          <a:stretch/>
        </p:blipFill>
        <p:spPr>
          <a:xfrm>
            <a:off x="3871800" y="3464626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3769074" y="561121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25" y="2258115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03864" y="3549796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822212" y="3903670"/>
            <a:ext cx="1456221" cy="12185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733341" y="508364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4806320" y="3189524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04" y="4332162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260978" y="552276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9870719" y="6121489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10085592" y="1812458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10085591" y="1785518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0002780" y="3058261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5631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4+6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7508929" y="5191932"/>
            <a:ext cx="902385" cy="364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=5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−12−12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gende mit Linie 1 9"/>
          <p:cNvSpPr/>
          <p:nvPr/>
        </p:nvSpPr>
        <p:spPr>
          <a:xfrm>
            <a:off x="9391972" y="4439433"/>
            <a:ext cx="2572719" cy="744974"/>
          </a:xfrm>
          <a:prstGeom prst="borderCallout1">
            <a:avLst>
              <a:gd name="adj1" fmla="val 45429"/>
              <a:gd name="adj2" fmla="val -4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(</a:t>
            </a:r>
            <a:r>
              <a:rPr lang="de-DE" dirty="0" err="1" smtClean="0"/>
              <a:t>bound</a:t>
            </a:r>
            <a:r>
              <a:rPr lang="de-DE" dirty="0" smtClean="0"/>
              <a:t>) total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R³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computed</a:t>
            </a:r>
            <a:r>
              <a:rPr lang="de-DE" dirty="0" smtClean="0"/>
              <a:t> in O(n log n) </a:t>
            </a:r>
            <a:r>
              <a:rPr lang="de-DE" dirty="0" err="1" smtClean="0"/>
              <a:t>randomized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time.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Sample </a:t>
            </a:r>
            <a:r>
              <a:rPr lang="de-DE" dirty="0" err="1" smtClean="0"/>
              <a:t>Program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Notes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Implementation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3D </a:t>
            </a:r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Program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Using</a:t>
            </a:r>
            <a:r>
              <a:rPr lang="de-DE" dirty="0" smtClean="0">
                <a:sym typeface="Wingdings" panose="05000000000000000000" pitchFamily="2" charset="2"/>
              </a:rPr>
              <a:t> OpenGL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Visualisation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2D &amp; 3D </a:t>
            </a: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Parameter Arguments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Runtime</a:t>
            </a:r>
            <a:r>
              <a:rPr lang="de-DE" dirty="0" smtClean="0">
                <a:sym typeface="Wingdings" panose="05000000000000000000" pitchFamily="2" charset="2"/>
              </a:rPr>
              <a:t>-Arguments</a:t>
            </a:r>
          </a:p>
          <a:p>
            <a:endParaRPr lang="de-DE" dirty="0" smtClean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https://github.com/jonassorgenfrei/convexHull3D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0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2248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running tim</a:t>
            </a:r>
            <a:r>
              <a:rPr lang="en-US" dirty="0" smtClean="0"/>
              <a:t>e (expected) O(n log n)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generalizes to higher dimensions (optimal in the worst case)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best deterministic convex hull algorithm for odd-dimensional spaces is based on a (quite complicated) de-randomization of this algorithm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improvements for applications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parallelize algorithm </a:t>
            </a:r>
            <a:r>
              <a:rPr lang="en-US" dirty="0" smtClean="0">
                <a:sym typeface="Wingdings" panose="05000000000000000000" pitchFamily="2" charset="2"/>
              </a:rPr>
              <a:t> use on Hardware (GPU)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2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Gift wrapping–algorithm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O(n²) worst case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Divide-and-conquer </a:t>
            </a:r>
          </a:p>
          <a:p>
            <a:pPr lvl="1"/>
            <a:r>
              <a:rPr lang="en-US" dirty="0" smtClean="0"/>
              <a:t>O(n log n)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0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488" r="139" b="198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Collision Detection in Computer Animation / Computer Games</a:t>
            </a:r>
          </a:p>
          <a:p>
            <a:pPr lvl="1"/>
            <a:r>
              <a:rPr lang="en-US" dirty="0" smtClean="0"/>
              <a:t>speed up (when result is </a:t>
            </a:r>
            <a:r>
              <a:rPr lang="en-US" dirty="0" smtClean="0"/>
              <a:t>negative </a:t>
            </a:r>
            <a:r>
              <a:rPr lang="en-US" dirty="0" smtClean="0"/>
              <a:t>most of the time)</a:t>
            </a:r>
          </a:p>
          <a:p>
            <a:pPr lvl="1"/>
            <a:r>
              <a:rPr lang="en-US" dirty="0" smtClean="0"/>
              <a:t>less costly then actual polyhedron</a:t>
            </a:r>
          </a:p>
          <a:p>
            <a:pPr lvl="1"/>
            <a:r>
              <a:rPr lang="en-US" dirty="0" smtClean="0"/>
              <a:t>better approximation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36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0598" y="3642662"/>
            <a:ext cx="19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Bounding</a:t>
            </a:r>
            <a:r>
              <a:rPr lang="de-DE" b="1" dirty="0" smtClean="0"/>
              <a:t> </a:t>
            </a:r>
            <a:r>
              <a:rPr lang="de-DE" b="1" dirty="0" err="1" smtClean="0"/>
              <a:t>Volumes</a:t>
            </a:r>
            <a:endParaRPr lang="de-DE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4" b="24732"/>
          <a:stretch/>
        </p:blipFill>
        <p:spPr>
          <a:xfrm>
            <a:off x="1356851" y="4357350"/>
            <a:ext cx="5719055" cy="1452752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V="1">
            <a:off x="1632155" y="4237705"/>
            <a:ext cx="5073445" cy="2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1632155" y="5903003"/>
            <a:ext cx="5073445" cy="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499964" y="3866649"/>
            <a:ext cx="143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bound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499964" y="5946556"/>
            <a:ext cx="121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5003" r="19955" b="2418"/>
          <a:stretch/>
        </p:blipFill>
        <p:spPr>
          <a:xfrm>
            <a:off x="7335476" y="2239766"/>
            <a:ext cx="3984785" cy="266100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7240487" y="486005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sp>
        <p:nvSpPr>
          <p:cNvPr id="19" name="Textfeld 18"/>
          <p:cNvSpPr txBox="1"/>
          <p:nvPr/>
        </p:nvSpPr>
        <p:spPr>
          <a:xfrm>
            <a:off x="1581610" y="563770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497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b="1" dirty="0" smtClean="0"/>
              <a:t>Simulations in Movies as Special Effects &amp; CGI (in Houdini)</a:t>
            </a:r>
          </a:p>
          <a:p>
            <a:pPr marL="201168" lvl="1" indent="0">
              <a:buNone/>
            </a:pPr>
            <a:endParaRPr lang="en-US" b="1" dirty="0" smtClean="0"/>
          </a:p>
          <a:p>
            <a:pPr lvl="1"/>
            <a:r>
              <a:rPr lang="en-US" dirty="0" smtClean="0"/>
              <a:t>3D animation software</a:t>
            </a:r>
          </a:p>
          <a:p>
            <a:pPr lvl="1"/>
            <a:r>
              <a:rPr lang="en-US" dirty="0" smtClean="0"/>
              <a:t>especially for simulations &amp; procedural generation</a:t>
            </a:r>
          </a:p>
          <a:p>
            <a:pPr lvl="1"/>
            <a:r>
              <a:rPr lang="en-US" dirty="0" smtClean="0"/>
              <a:t>contains lot of computational geometry implementations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Bullet Solver</a:t>
            </a:r>
          </a:p>
          <a:p>
            <a:pPr lvl="1"/>
            <a:r>
              <a:rPr lang="en-US" dirty="0" smtClean="0"/>
              <a:t>physic engine for 3D collision detection for simulations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omputer games &amp; visual effects in movies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37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2434656"/>
            <a:ext cx="2247900" cy="3828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1845734"/>
            <a:ext cx="2295630" cy="49149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19217" y="5787004"/>
            <a:ext cx="3236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indent="0">
              <a:buNone/>
            </a:pPr>
            <a:r>
              <a:rPr lang="en-US" sz="1100" dirty="0">
                <a:hlinkClick r:id="rId4"/>
              </a:rPr>
              <a:t>https://www.sidefx.com/community/h17-launch/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63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Renderering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6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Batch </a:t>
            </a:r>
            <a:r>
              <a:rPr lang="de-DE" b="1" dirty="0" err="1" smtClean="0"/>
              <a:t>Culling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63779"/>
            <a:ext cx="3427730" cy="20566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0" y="3063779"/>
            <a:ext cx="3427730" cy="20566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40" y="3063779"/>
            <a:ext cx="3444869" cy="2056638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efficients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14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47937"/>
            <a:ext cx="2857500" cy="17621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97280" y="4751307"/>
            <a:ext cx="7495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annual conference for computer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papers using computational geometry algorithms &amp; convex hull algorithms 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8304318" y="5250115"/>
            <a:ext cx="36664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https://www.siggraph.org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http://kesen.realtimerendering.com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6177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– </a:t>
            </a:r>
            <a:r>
              <a:rPr lang="de-DE" dirty="0" err="1" smtClean="0"/>
              <a:t>for</a:t>
            </a:r>
            <a:r>
              <a:rPr lang="de-DE" dirty="0" smtClean="0"/>
              <a:t> Developers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2325713"/>
            <a:ext cx="4221846" cy="109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41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878582" y="5436928"/>
            <a:ext cx="30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https://www.cgal.org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github.com/CGAL/cgal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1097280" y="3767217"/>
            <a:ext cx="4717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Various Algorithms for Computational Geometry</a:t>
            </a:r>
          </a:p>
          <a:p>
            <a:endParaRPr lang="en-US" dirty="0" smtClean="0"/>
          </a:p>
          <a:p>
            <a:r>
              <a:rPr lang="en-US" dirty="0" smtClean="0"/>
              <a:t>C++ Library</a:t>
            </a:r>
          </a:p>
          <a:p>
            <a:endParaRPr lang="en-US" dirty="0" smtClean="0"/>
          </a:p>
          <a:p>
            <a:r>
              <a:rPr lang="en-US" dirty="0" smtClean="0"/>
              <a:t>Licensing: GPL3+ &amp; commercial license </a:t>
            </a:r>
          </a:p>
          <a:p>
            <a:endParaRPr lang="en-US" dirty="0" smtClean="0"/>
          </a:p>
          <a:p>
            <a:r>
              <a:rPr lang="en-US" dirty="0" smtClean="0"/>
              <a:t>Demo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Mark </a:t>
            </a:r>
            <a:r>
              <a:rPr lang="en-US" sz="1100" dirty="0"/>
              <a:t>de Berg / </a:t>
            </a:r>
            <a:r>
              <a:rPr lang="en-US" sz="1100" dirty="0" err="1"/>
              <a:t>Otfried</a:t>
            </a:r>
            <a:r>
              <a:rPr lang="en-US" sz="1100" dirty="0"/>
              <a:t> Cheong / Marc van </a:t>
            </a:r>
            <a:r>
              <a:rPr lang="en-US" sz="1100" dirty="0" err="1"/>
              <a:t>Kreveld</a:t>
            </a:r>
            <a:r>
              <a:rPr lang="en-US" sz="1100" dirty="0"/>
              <a:t> / Mark </a:t>
            </a:r>
            <a:r>
              <a:rPr lang="en-US" sz="1100" dirty="0" err="1"/>
              <a:t>Overmars</a:t>
            </a:r>
            <a:r>
              <a:rPr lang="en-US" sz="1100" dirty="0"/>
              <a:t>: Computational Geometry, Algorithms and Applications Springer 2008 (3. </a:t>
            </a:r>
            <a:r>
              <a:rPr lang="en-US" sz="1100" dirty="0" err="1"/>
              <a:t>Aufl</a:t>
            </a:r>
            <a:r>
              <a:rPr lang="en-US" sz="1100" dirty="0"/>
              <a:t>.), ISBN </a:t>
            </a:r>
            <a:r>
              <a:rPr lang="en-US" sz="1100" dirty="0" smtClean="0"/>
              <a:t>978-3-540-77973-5</a:t>
            </a:r>
          </a:p>
          <a:p>
            <a:pPr marL="0" indent="0">
              <a:buNone/>
            </a:pPr>
            <a:r>
              <a:rPr lang="en-US" sz="1100" dirty="0" smtClean="0"/>
              <a:t>Convex Hull in 3D Dimensions – Peter </a:t>
            </a:r>
            <a:r>
              <a:rPr lang="en-US" sz="1100" dirty="0" err="1" smtClean="0"/>
              <a:t>Felkel</a:t>
            </a:r>
            <a:r>
              <a:rPr lang="en-US" sz="1100" dirty="0" smtClean="0"/>
              <a:t> </a:t>
            </a:r>
            <a:r>
              <a:rPr lang="en-US" sz="1100" dirty="0" err="1" smtClean="0"/>
              <a:t>Fel</a:t>
            </a:r>
            <a:r>
              <a:rPr lang="en-US" sz="1100" dirty="0" smtClean="0"/>
              <a:t> CTU Prague – Version 23.10.2014</a:t>
            </a:r>
          </a:p>
          <a:p>
            <a:pPr marL="0" indent="0">
              <a:buNone/>
            </a:pPr>
            <a:r>
              <a:rPr lang="en-US" sz="1100" dirty="0"/>
              <a:t>GPU accelerated Convex Hull Computation - Min </a:t>
            </a:r>
            <a:r>
              <a:rPr lang="en-US" sz="1100" dirty="0" err="1"/>
              <a:t>Tanga</a:t>
            </a:r>
            <a:r>
              <a:rPr lang="en-US" sz="1100" dirty="0"/>
              <a:t>, </a:t>
            </a:r>
            <a:r>
              <a:rPr lang="en-US" sz="1100" dirty="0" err="1"/>
              <a:t>Jie-yi</a:t>
            </a:r>
            <a:r>
              <a:rPr lang="en-US" sz="1100" dirty="0"/>
              <a:t> </a:t>
            </a:r>
            <a:r>
              <a:rPr lang="en-US" sz="1100" dirty="0" err="1"/>
              <a:t>Zhaoa</a:t>
            </a:r>
            <a:r>
              <a:rPr lang="en-US" sz="1100" dirty="0"/>
              <a:t>, </a:t>
            </a:r>
            <a:r>
              <a:rPr lang="en-US" sz="1100" dirty="0" err="1"/>
              <a:t>Ruo-feng</a:t>
            </a:r>
            <a:r>
              <a:rPr lang="en-US" sz="1100" dirty="0"/>
              <a:t> Tonga, Dinesh </a:t>
            </a:r>
            <a:r>
              <a:rPr lang="en-US" sz="1100" dirty="0" err="1"/>
              <a:t>Manochab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</a:t>
            </a:r>
            <a:r>
              <a:rPr lang="en-US" sz="1100" dirty="0" smtClean="0">
                <a:hlinkClick r:id="rId2"/>
              </a:rPr>
              <a:t>www.cs.ucr.edu</a:t>
            </a:r>
            <a:r>
              <a:rPr lang="en-US" sz="1100" dirty="0">
                <a:hlinkClick r:id="rId2"/>
              </a:rPr>
              <a:t>/~eldawy/18SCS133</a:t>
            </a:r>
            <a:r>
              <a:rPr lang="en-US" sz="1100" dirty="0" smtClean="0">
                <a:hlinkClick r:id="rId2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https://www.sidefx.com/community/h17-launch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http://www.cs.sfu.ca/~binay/813.2011/DCEL.pdf</a:t>
            </a:r>
            <a:endParaRPr lang="en-US" sz="11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3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</a:t>
            </a:r>
            <a:r>
              <a:rPr lang="de-DE" dirty="0" err="1" smtClean="0"/>
              <a:t>Ref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D. R. Chand and S. S. </a:t>
            </a:r>
            <a:r>
              <a:rPr lang="en-US" dirty="0" err="1"/>
              <a:t>Kapur</a:t>
            </a:r>
            <a:r>
              <a:rPr lang="en-US" dirty="0"/>
              <a:t>. An algorithm for convex </a:t>
            </a:r>
            <a:r>
              <a:rPr lang="en-US" dirty="0" smtClean="0"/>
              <a:t>polytopes</a:t>
            </a:r>
            <a:r>
              <a:rPr lang="en-US" dirty="0"/>
              <a:t>. </a:t>
            </a:r>
            <a:r>
              <a:rPr lang="en-US" i="1" dirty="0"/>
              <a:t>J. </a:t>
            </a:r>
            <a:r>
              <a:rPr lang="en-US" i="1" dirty="0" smtClean="0"/>
              <a:t>ACM</a:t>
            </a:r>
            <a:r>
              <a:rPr lang="en-US" dirty="0" smtClean="0"/>
              <a:t>,</a:t>
            </a:r>
            <a:r>
              <a:rPr lang="de-DE" dirty="0" smtClean="0"/>
              <a:t>17:78–86</a:t>
            </a:r>
            <a:r>
              <a:rPr lang="de-DE" dirty="0"/>
              <a:t>, 1970</a:t>
            </a:r>
            <a:r>
              <a:rPr lang="de-DE" dirty="0" smtClean="0"/>
              <a:t>.</a:t>
            </a:r>
          </a:p>
          <a:p>
            <a:r>
              <a:rPr lang="en-US" dirty="0"/>
              <a:t>B. Chazelle. An optimal convex hull algorithm in any fixed dimension. </a:t>
            </a:r>
            <a:r>
              <a:rPr lang="en-US" i="1" dirty="0" smtClean="0"/>
              <a:t>Discrete </a:t>
            </a:r>
            <a:r>
              <a:rPr lang="de-DE" i="1" dirty="0" err="1" smtClean="0"/>
              <a:t>Comput</a:t>
            </a:r>
            <a:r>
              <a:rPr lang="de-DE" i="1" dirty="0"/>
              <a:t>. Geom.</a:t>
            </a:r>
            <a:r>
              <a:rPr lang="de-DE" dirty="0"/>
              <a:t>, 10:377–409, </a:t>
            </a:r>
            <a:r>
              <a:rPr lang="de-DE" dirty="0" smtClean="0"/>
              <a:t>1993</a:t>
            </a:r>
          </a:p>
          <a:p>
            <a:r>
              <a:rPr lang="en-US" dirty="0"/>
              <a:t>K. L. Clarkson and P.W. Shor. Applications of random sampling in </a:t>
            </a:r>
            <a:r>
              <a:rPr lang="en-US" dirty="0" smtClean="0"/>
              <a:t>computational </a:t>
            </a:r>
            <a:r>
              <a:rPr lang="de-DE" dirty="0" err="1" smtClean="0"/>
              <a:t>geometry</a:t>
            </a:r>
            <a:r>
              <a:rPr lang="de-DE" dirty="0"/>
              <a:t>, II. </a:t>
            </a:r>
            <a:r>
              <a:rPr lang="de-DE" i="1" dirty="0" err="1"/>
              <a:t>Discrete</a:t>
            </a:r>
            <a:r>
              <a:rPr lang="de-DE" i="1" dirty="0"/>
              <a:t> </a:t>
            </a:r>
            <a:r>
              <a:rPr lang="de-DE" i="1" dirty="0" err="1"/>
              <a:t>Comput</a:t>
            </a:r>
            <a:r>
              <a:rPr lang="de-DE" i="1" dirty="0"/>
              <a:t>. Geom.</a:t>
            </a:r>
            <a:r>
              <a:rPr lang="de-DE" dirty="0"/>
              <a:t>, 4:387–421, </a:t>
            </a:r>
            <a:r>
              <a:rPr lang="de-DE" dirty="0" smtClean="0"/>
              <a:t>1989</a:t>
            </a:r>
          </a:p>
          <a:p>
            <a:r>
              <a:rPr lang="en-US" dirty="0"/>
              <a:t>M. </a:t>
            </a:r>
            <a:r>
              <a:rPr lang="en-US" dirty="0" err="1"/>
              <a:t>Kallay</a:t>
            </a:r>
            <a:r>
              <a:rPr lang="en-US" dirty="0"/>
              <a:t>. The complexity of incremental convex hull algorithms in </a:t>
            </a:r>
            <a:r>
              <a:rPr lang="en-US" i="1" dirty="0"/>
              <a:t>Rd</a:t>
            </a:r>
            <a:r>
              <a:rPr lang="en-US" dirty="0"/>
              <a:t>. </a:t>
            </a:r>
            <a:r>
              <a:rPr lang="en-US" i="1" dirty="0" smtClean="0"/>
              <a:t>Inform. </a:t>
            </a:r>
            <a:r>
              <a:rPr lang="de-DE" i="1" dirty="0" err="1" smtClean="0"/>
              <a:t>Process</a:t>
            </a:r>
            <a:r>
              <a:rPr lang="de-DE" i="1" dirty="0"/>
              <a:t>. </a:t>
            </a:r>
            <a:r>
              <a:rPr lang="de-DE" i="1" dirty="0" err="1"/>
              <a:t>Lett</a:t>
            </a:r>
            <a:r>
              <a:rPr lang="de-DE" i="1" dirty="0"/>
              <a:t>.</a:t>
            </a:r>
            <a:r>
              <a:rPr lang="de-DE" dirty="0"/>
              <a:t>, </a:t>
            </a:r>
            <a:r>
              <a:rPr lang="de-DE" dirty="0" smtClean="0"/>
              <a:t>19:197, 1984</a:t>
            </a:r>
          </a:p>
          <a:p>
            <a:r>
              <a:rPr lang="en-US" dirty="0"/>
              <a:t>C. O’ ’</a:t>
            </a:r>
            <a:r>
              <a:rPr lang="en-US" dirty="0" err="1"/>
              <a:t>Du’nlaing</a:t>
            </a:r>
            <a:r>
              <a:rPr lang="en-US" dirty="0"/>
              <a:t> and C. K. Yap. A “retraction” method for planning the motion </a:t>
            </a:r>
            <a:r>
              <a:rPr lang="en-US" dirty="0" smtClean="0"/>
              <a:t>of </a:t>
            </a:r>
            <a:r>
              <a:rPr lang="pt-BR" dirty="0" smtClean="0"/>
              <a:t>a </a:t>
            </a:r>
            <a:r>
              <a:rPr lang="pt-BR" dirty="0"/>
              <a:t>disk. </a:t>
            </a:r>
            <a:r>
              <a:rPr lang="pt-BR" i="1" dirty="0"/>
              <a:t>J. Algorithms</a:t>
            </a:r>
            <a:r>
              <a:rPr lang="pt-BR" dirty="0"/>
              <a:t>, 6:104–111, </a:t>
            </a:r>
            <a:r>
              <a:rPr lang="pt-BR" dirty="0" smtClean="0"/>
              <a:t>1985</a:t>
            </a:r>
            <a:endParaRPr lang="pt-BR" dirty="0"/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S. J. Hong. Convex hulls of finite sets of points in two </a:t>
            </a:r>
            <a:r>
              <a:rPr lang="en-US" dirty="0" smtClean="0"/>
              <a:t>and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/>
              <a:t>dimensions</a:t>
            </a:r>
            <a:r>
              <a:rPr lang="de-DE" dirty="0"/>
              <a:t>. </a:t>
            </a:r>
            <a:r>
              <a:rPr lang="de-DE" i="1" dirty="0" err="1"/>
              <a:t>Commun</a:t>
            </a:r>
            <a:r>
              <a:rPr lang="de-DE" i="1" dirty="0"/>
              <a:t>. ACM</a:t>
            </a:r>
            <a:r>
              <a:rPr lang="de-DE" dirty="0"/>
              <a:t>, 20:87–93, 1977</a:t>
            </a:r>
            <a:r>
              <a:rPr lang="de-DE" dirty="0" smtClean="0"/>
              <a:t>.</a:t>
            </a:r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M. I. </a:t>
            </a:r>
            <a:r>
              <a:rPr lang="en-US" dirty="0" err="1"/>
              <a:t>Shamos</a:t>
            </a:r>
            <a:r>
              <a:rPr lang="en-US" dirty="0"/>
              <a:t>. </a:t>
            </a:r>
            <a:r>
              <a:rPr lang="en-US" i="1" dirty="0"/>
              <a:t>Computational Geometry: An </a:t>
            </a:r>
            <a:r>
              <a:rPr lang="en-US" i="1" dirty="0" smtClean="0"/>
              <a:t>Introduction</a:t>
            </a:r>
            <a:r>
              <a:rPr lang="en-US" dirty="0" smtClean="0"/>
              <a:t>. </a:t>
            </a:r>
            <a:r>
              <a:rPr lang="de-DE" dirty="0" smtClean="0"/>
              <a:t>Springer-Verlag</a:t>
            </a:r>
            <a:r>
              <a:rPr lang="de-DE" dirty="0"/>
              <a:t>, </a:t>
            </a:r>
            <a:r>
              <a:rPr lang="de-DE" dirty="0" smtClean="0"/>
              <a:t>1985</a:t>
            </a:r>
          </a:p>
          <a:p>
            <a:r>
              <a:rPr lang="en-US" dirty="0"/>
              <a:t>R. Seidel. </a:t>
            </a:r>
            <a:r>
              <a:rPr lang="en-US" i="1" dirty="0"/>
              <a:t>Output-Size Sensitive Algorithms for Constructive Problems in </a:t>
            </a:r>
            <a:r>
              <a:rPr lang="en-US" i="1" dirty="0" smtClean="0"/>
              <a:t>Computational </a:t>
            </a:r>
            <a:r>
              <a:rPr lang="de-DE" i="1" dirty="0" err="1" smtClean="0"/>
              <a:t>Geometry</a:t>
            </a:r>
            <a:r>
              <a:rPr lang="de-DE" dirty="0"/>
              <a:t>. </a:t>
            </a:r>
            <a:r>
              <a:rPr lang="de-DE" dirty="0" err="1"/>
              <a:t>Ph.D</a:t>
            </a:r>
            <a:r>
              <a:rPr lang="de-DE" dirty="0"/>
              <a:t>. </a:t>
            </a:r>
            <a:r>
              <a:rPr lang="de-DE" dirty="0" err="1"/>
              <a:t>thesis</a:t>
            </a:r>
            <a:r>
              <a:rPr lang="de-DE" dirty="0"/>
              <a:t>, </a:t>
            </a:r>
            <a:r>
              <a:rPr lang="de-DE" dirty="0" err="1"/>
              <a:t>Dept</a:t>
            </a:r>
            <a:r>
              <a:rPr lang="de-DE" dirty="0"/>
              <a:t>. </a:t>
            </a:r>
            <a:r>
              <a:rPr lang="de-DE" dirty="0" err="1"/>
              <a:t>Comput</a:t>
            </a:r>
            <a:r>
              <a:rPr lang="de-DE" dirty="0"/>
              <a:t>. </a:t>
            </a:r>
            <a:r>
              <a:rPr lang="de-DE" dirty="0" err="1"/>
              <a:t>Sci</a:t>
            </a:r>
            <a:r>
              <a:rPr lang="de-DE" dirty="0"/>
              <a:t>., Cornell Univ., </a:t>
            </a:r>
            <a:r>
              <a:rPr lang="de-DE" dirty="0" err="1"/>
              <a:t>Ithaca</a:t>
            </a:r>
            <a:r>
              <a:rPr lang="de-DE" dirty="0"/>
              <a:t>, </a:t>
            </a:r>
            <a:r>
              <a:rPr lang="de-DE" dirty="0" smtClean="0"/>
              <a:t>NY, 1986</a:t>
            </a:r>
            <a:r>
              <a:rPr lang="de-DE" dirty="0"/>
              <a:t>. Technical Report TR 86-784</a:t>
            </a:r>
            <a:endParaRPr lang="pt-BR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0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smtClean="0"/>
              <a:t>Slide 3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://www.techiexpert.com/future-proof-clients-portfolios-robotics-ai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/>
              <a:t>[2]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://gisgeography.com/what-gis-geographic-information-systems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http://www.imperial.ac.uk/continuing-professional-development/short-courses/eng/electrical/cmos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[4] </a:t>
            </a:r>
            <a:r>
              <a:rPr lang="de-DE" dirty="0">
                <a:hlinkClick r:id="rId5"/>
              </a:rPr>
              <a:t>https://ocw.mit.edu/courses/mechanical-engineering/2-158j-computational-geometry-spring-2003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5] </a:t>
            </a:r>
            <a:r>
              <a:rPr lang="de-DE" dirty="0">
                <a:hlinkClick r:id="rId6"/>
              </a:rPr>
              <a:t>https://www.cbronline.com/what-is/what-is-a-database-4917209</a:t>
            </a:r>
            <a:r>
              <a:rPr lang="de-DE" dirty="0" smtClean="0">
                <a:hlinkClick r:id="rId6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6] </a:t>
            </a:r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www.zbrushcentral.com/printthread.php?t=168180&amp;pp=15&amp;page=16</a:t>
            </a:r>
            <a:endParaRPr lang="de-DE" dirty="0" smtClean="0"/>
          </a:p>
          <a:p>
            <a:r>
              <a:rPr lang="de-DE" dirty="0"/>
              <a:t>[7] </a:t>
            </a:r>
            <a:r>
              <a:rPr lang="de-DE" dirty="0">
                <a:hlinkClick r:id="rId8"/>
              </a:rPr>
              <a:t>https://</a:t>
            </a:r>
            <a:r>
              <a:rPr lang="de-DE" dirty="0" smtClean="0">
                <a:hlinkClick r:id="rId8"/>
              </a:rPr>
              <a:t>techterms.com/definition/rendering</a:t>
            </a:r>
            <a:endParaRPr lang="de-DE" dirty="0"/>
          </a:p>
          <a:p>
            <a:r>
              <a:rPr lang="de-DE" dirty="0" smtClean="0"/>
              <a:t>Slide 13</a:t>
            </a:r>
          </a:p>
          <a:p>
            <a:r>
              <a:rPr lang="de-DE" dirty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diskhkme.blogspot.com/2015/10/convex-hull-algorithm-in-unity-2-3d.html</a:t>
            </a:r>
            <a:endParaRPr lang="de-DE" dirty="0" smtClean="0"/>
          </a:p>
          <a:p>
            <a:r>
              <a:rPr lang="de-DE" dirty="0" smtClean="0"/>
              <a:t>Slide 14</a:t>
            </a:r>
          </a:p>
          <a:p>
            <a:r>
              <a:rPr lang="de-DE" dirty="0">
                <a:hlinkClick r:id="rId10"/>
              </a:rPr>
              <a:t>https://</a:t>
            </a:r>
            <a:r>
              <a:rPr lang="de-DE" dirty="0" smtClean="0">
                <a:hlinkClick r:id="rId10"/>
              </a:rPr>
              <a:t>upload.wikimedia.org/wikipedia/commons/0/02/Icosidodecahedron.png</a:t>
            </a:r>
            <a:endParaRPr lang="de-DE" dirty="0"/>
          </a:p>
          <a:p>
            <a:r>
              <a:rPr lang="de-DE" dirty="0" smtClean="0"/>
              <a:t>Slide 17</a:t>
            </a:r>
          </a:p>
          <a:p>
            <a:r>
              <a:rPr lang="de-DE" dirty="0">
                <a:hlinkClick r:id="rId11"/>
              </a:rPr>
              <a:t>https://commons.wikimedia.org/wiki/File:Truncated_cuboctahedron,_ball-and-stick,_</a:t>
            </a:r>
            <a:r>
              <a:rPr lang="de-DE" dirty="0" smtClean="0">
                <a:hlinkClick r:id="rId11"/>
              </a:rPr>
              <a:t>triangles.png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0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Slide 33</a:t>
            </a:r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www.cgrecord.net/2016/02/deadpool-vfx-breakdown.html</a:t>
            </a:r>
            <a:endParaRPr lang="de-DE" dirty="0" smtClean="0"/>
          </a:p>
          <a:p>
            <a:r>
              <a:rPr lang="de-DE" dirty="0" smtClean="0"/>
              <a:t>Slide 35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www.youtube.com/watch?v=O4FC5rxEqGk</a:t>
            </a:r>
            <a:endParaRPr lang="de-DE" dirty="0"/>
          </a:p>
          <a:p>
            <a:r>
              <a:rPr lang="de-DE" dirty="0"/>
              <a:t>[2]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www.slideshare.net/oiotoxt/collision-detection-ooxv0p2</a:t>
            </a:r>
            <a:endParaRPr lang="de-DE" dirty="0" smtClean="0"/>
          </a:p>
          <a:p>
            <a:r>
              <a:rPr lang="de-DE" dirty="0" smtClean="0"/>
              <a:t>Slide </a:t>
            </a:r>
            <a:r>
              <a:rPr lang="de-DE" dirty="0"/>
              <a:t>36</a:t>
            </a:r>
          </a:p>
          <a:p>
            <a:r>
              <a:rPr lang="de-DE" dirty="0">
                <a:hlinkClick r:id="rId5"/>
              </a:rPr>
              <a:t>https://www.sidefx.com/company/press/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4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5296301" y="3423718"/>
            <a:ext cx="830179" cy="834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5</a:t>
            </a:fld>
            <a:endParaRPr lang="de-DE"/>
          </a:p>
        </p:txBody>
      </p:sp>
      <p:cxnSp>
        <p:nvCxnSpPr>
          <p:cNvPr id="8" name="Gerader Verbinder 7"/>
          <p:cNvCxnSpPr/>
          <p:nvPr/>
        </p:nvCxnSpPr>
        <p:spPr>
          <a:xfrm>
            <a:off x="5292491" y="3423718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6129490" y="3423718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5292491" y="3423718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5284469" y="4257907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129490" y="3929290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V="1">
            <a:off x="6129490" y="3095101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V="1">
            <a:off x="5292491" y="3095099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730249" y="3095099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>
            <a:off x="6567247" y="3094517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5292491" y="3928706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731061" y="3928706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5731061" y="3094516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292491" y="4056844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rot="5400000" flipV="1">
            <a:off x="5384709" y="4157084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5295101" y="4157084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6110296" y="3407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/>
          <p:cNvCxnSpPr>
            <a:endCxn id="63" idx="6"/>
          </p:cNvCxnSpPr>
          <p:nvPr/>
        </p:nvCxnSpPr>
        <p:spPr>
          <a:xfrm flipH="1">
            <a:off x="6156015" y="3406950"/>
            <a:ext cx="560300" cy="2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endCxn id="33" idx="0"/>
          </p:cNvCxnSpPr>
          <p:nvPr/>
        </p:nvCxnSpPr>
        <p:spPr>
          <a:xfrm>
            <a:off x="5281615" y="3227491"/>
            <a:ext cx="429776" cy="196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V="1">
            <a:off x="5794066" y="4108748"/>
            <a:ext cx="4337" cy="30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/>
          <p:cNvSpPr txBox="1"/>
          <p:nvPr/>
        </p:nvSpPr>
        <p:spPr>
          <a:xfrm>
            <a:off x="6716315" y="3222284"/>
            <a:ext cx="76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vertex</a:t>
            </a:r>
            <a:endParaRPr lang="de-DE" dirty="0"/>
          </a:p>
        </p:txBody>
      </p:sp>
      <p:sp>
        <p:nvSpPr>
          <p:cNvPr id="77" name="Textfeld 76"/>
          <p:cNvSpPr txBox="1"/>
          <p:nvPr/>
        </p:nvSpPr>
        <p:spPr>
          <a:xfrm>
            <a:off x="4524475" y="303412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edge</a:t>
            </a:r>
            <a:endParaRPr lang="de-DE" dirty="0"/>
          </a:p>
        </p:txBody>
      </p:sp>
      <p:sp>
        <p:nvSpPr>
          <p:cNvPr id="78" name="Textfeld 77"/>
          <p:cNvSpPr txBox="1"/>
          <p:nvPr/>
        </p:nvSpPr>
        <p:spPr>
          <a:xfrm>
            <a:off x="5488748" y="4334656"/>
            <a:ext cx="65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</a:t>
            </a:r>
            <a:endParaRPr lang="de-DE" dirty="0"/>
          </a:p>
        </p:txBody>
      </p:sp>
      <p:sp>
        <p:nvSpPr>
          <p:cNvPr id="79" name="Rechteck 78"/>
          <p:cNvSpPr/>
          <p:nvPr/>
        </p:nvSpPr>
        <p:spPr>
          <a:xfrm>
            <a:off x="5912783" y="4780736"/>
            <a:ext cx="482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(max</a:t>
            </a:r>
            <a:r>
              <a:rPr lang="de-DE" dirty="0"/>
              <a:t>.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coplanar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on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6" grpId="0"/>
      <p:bldP spid="77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b="1" dirty="0" smtClean="0"/>
          </a:p>
          <a:p>
            <a:r>
              <a:rPr lang="de-DE" sz="2400" b="1" dirty="0" smtClean="0"/>
              <a:t>Problem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endParaRPr lang="de-DE" sz="2000" dirty="0" smtClean="0"/>
          </a:p>
          <a:p>
            <a:pPr marL="201168" lvl="1" indent="0">
              <a:buNone/>
            </a:pPr>
            <a:r>
              <a:rPr lang="de-DE" sz="2000" dirty="0" err="1" smtClean="0"/>
              <a:t>Given</a:t>
            </a:r>
            <a:r>
              <a:rPr lang="de-DE" sz="2000" dirty="0" smtClean="0"/>
              <a:t> a </a:t>
            </a:r>
            <a:r>
              <a:rPr lang="de-DE" sz="2000" dirty="0" err="1" smtClean="0"/>
              <a:t>set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n </a:t>
            </a:r>
            <a:r>
              <a:rPr lang="de-DE" sz="2000" dirty="0" err="1" smtClean="0"/>
              <a:t>points</a:t>
            </a:r>
            <a:r>
              <a:rPr lang="de-DE" sz="2000" dirty="0" smtClean="0"/>
              <a:t>, find </a:t>
            </a:r>
            <a:r>
              <a:rPr lang="de-DE" sz="2000" dirty="0" err="1" smtClean="0"/>
              <a:t>the</a:t>
            </a:r>
            <a:r>
              <a:rPr lang="de-DE" sz="2000" dirty="0" smtClean="0"/>
              <a:t> minimal </a:t>
            </a:r>
            <a:r>
              <a:rPr lang="de-DE" sz="2000" dirty="0" err="1" smtClean="0"/>
              <a:t>convex</a:t>
            </a:r>
            <a:r>
              <a:rPr lang="de-DE" sz="2000" dirty="0" smtClean="0"/>
              <a:t> </a:t>
            </a:r>
            <a:r>
              <a:rPr lang="de-DE" sz="2000" dirty="0" err="1" smtClean="0"/>
              <a:t>polygon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contains</a:t>
            </a:r>
            <a:r>
              <a:rPr lang="de-DE" sz="2000" dirty="0" smtClean="0"/>
              <a:t> all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points</a:t>
            </a:r>
            <a:r>
              <a:rPr lang="de-DE" sz="2000" dirty="0" smtClean="0"/>
              <a:t>. </a:t>
            </a:r>
            <a:endParaRPr lang="de-DE" sz="2000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7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de-DE" dirty="0" smtClean="0"/>
              <a:t>Properties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7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3" y="2390457"/>
            <a:ext cx="4700026" cy="3032766"/>
          </a:xfrm>
        </p:spPr>
      </p:pic>
      <p:cxnSp>
        <p:nvCxnSpPr>
          <p:cNvPr id="12" name="Gerader Verbinder 11"/>
          <p:cNvCxnSpPr/>
          <p:nvPr/>
        </p:nvCxnSpPr>
        <p:spPr>
          <a:xfrm>
            <a:off x="6313593" y="2390457"/>
            <a:ext cx="466518" cy="3011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8170221" y="3500081"/>
            <a:ext cx="294199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7931683" y="4024867"/>
            <a:ext cx="532737" cy="52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3569673" y="2275580"/>
            <a:ext cx="2672358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4047471" y="271290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628355" y="259363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5256711" y="2474363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5857473" y="2352726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3406" y="287559"/>
            <a:ext cx="10058400" cy="1450757"/>
          </a:xfrm>
        </p:spPr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8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50232"/>
          </a:xfrm>
        </p:spPr>
        <p:txBody>
          <a:bodyPr/>
          <a:lstStyle/>
          <a:p>
            <a:r>
              <a:rPr lang="de-DE" dirty="0" smtClean="0"/>
              <a:t>Graham Scan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/>
          <p:cNvCxnSpPr/>
          <p:nvPr/>
        </p:nvCxnSpPr>
        <p:spPr>
          <a:xfrm>
            <a:off x="3223647" y="5835110"/>
            <a:ext cx="59281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7"/>
          </p:cNvCxnSpPr>
          <p:nvPr/>
        </p:nvCxnSpPr>
        <p:spPr>
          <a:xfrm flipV="1">
            <a:off x="6248278" y="4447785"/>
            <a:ext cx="1420800" cy="12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6227736" y="4300553"/>
            <a:ext cx="466240" cy="138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V="1">
            <a:off x="6196223" y="3050355"/>
            <a:ext cx="703106" cy="263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5" idx="0"/>
            <a:endCxn id="10" idx="4"/>
          </p:cNvCxnSpPr>
          <p:nvPr/>
        </p:nvCxnSpPr>
        <p:spPr>
          <a:xfrm flipH="1" flipV="1">
            <a:off x="5926810" y="3514126"/>
            <a:ext cx="269413" cy="217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5" idx="0"/>
            <a:endCxn id="11" idx="4"/>
          </p:cNvCxnSpPr>
          <p:nvPr/>
        </p:nvCxnSpPr>
        <p:spPr>
          <a:xfrm flipH="1" flipV="1">
            <a:off x="5703377" y="2749543"/>
            <a:ext cx="492846" cy="293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5" idx="0"/>
            <a:endCxn id="12" idx="4"/>
          </p:cNvCxnSpPr>
          <p:nvPr/>
        </p:nvCxnSpPr>
        <p:spPr>
          <a:xfrm flipH="1" flipV="1">
            <a:off x="5756329" y="4362335"/>
            <a:ext cx="439894" cy="132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>
            <a:stCxn id="5" idx="1"/>
            <a:endCxn id="13" idx="5"/>
          </p:cNvCxnSpPr>
          <p:nvPr/>
        </p:nvCxnSpPr>
        <p:spPr>
          <a:xfrm flipH="1" flipV="1">
            <a:off x="4638261" y="3312010"/>
            <a:ext cx="1505907" cy="239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5" idx="1"/>
            <a:endCxn id="15" idx="5"/>
          </p:cNvCxnSpPr>
          <p:nvPr/>
        </p:nvCxnSpPr>
        <p:spPr>
          <a:xfrm flipH="1" flipV="1">
            <a:off x="5755432" y="5305304"/>
            <a:ext cx="388736" cy="40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5" idx="1"/>
            <a:endCxn id="14" idx="5"/>
          </p:cNvCxnSpPr>
          <p:nvPr/>
        </p:nvCxnSpPr>
        <p:spPr>
          <a:xfrm flipH="1" flipV="1">
            <a:off x="4917231" y="4213596"/>
            <a:ext cx="1226937" cy="149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5" idx="1"/>
            <a:endCxn id="16" idx="5"/>
          </p:cNvCxnSpPr>
          <p:nvPr/>
        </p:nvCxnSpPr>
        <p:spPr>
          <a:xfrm flipH="1" flipV="1">
            <a:off x="3933089" y="3730348"/>
            <a:ext cx="2211079" cy="197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5" idx="1"/>
            <a:endCxn id="17" idx="5"/>
          </p:cNvCxnSpPr>
          <p:nvPr/>
        </p:nvCxnSpPr>
        <p:spPr>
          <a:xfrm flipH="1" flipV="1">
            <a:off x="2969988" y="3322768"/>
            <a:ext cx="3174180" cy="238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" idx="2"/>
            <a:endCxn id="18" idx="6"/>
          </p:cNvCxnSpPr>
          <p:nvPr/>
        </p:nvCxnSpPr>
        <p:spPr>
          <a:xfrm flipH="1" flipV="1">
            <a:off x="4807057" y="5253249"/>
            <a:ext cx="1315549" cy="50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5" idx="2"/>
            <a:endCxn id="19" idx="6"/>
          </p:cNvCxnSpPr>
          <p:nvPr/>
        </p:nvCxnSpPr>
        <p:spPr>
          <a:xfrm flipH="1" flipV="1">
            <a:off x="3706677" y="4852033"/>
            <a:ext cx="2415929" cy="90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5" idx="2"/>
            <a:endCxn id="20" idx="5"/>
          </p:cNvCxnSpPr>
          <p:nvPr/>
        </p:nvCxnSpPr>
        <p:spPr>
          <a:xfrm flipH="1" flipV="1">
            <a:off x="2896371" y="4756854"/>
            <a:ext cx="3226235" cy="100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>
            <a:stCxn id="5" idx="2"/>
            <a:endCxn id="21" idx="6"/>
          </p:cNvCxnSpPr>
          <p:nvPr/>
        </p:nvCxnSpPr>
        <p:spPr>
          <a:xfrm flipH="1" flipV="1">
            <a:off x="3536196" y="5265556"/>
            <a:ext cx="2586410" cy="49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4" name="Bogen 83"/>
          <p:cNvSpPr/>
          <p:nvPr/>
        </p:nvSpPr>
        <p:spPr>
          <a:xfrm rot="18145347">
            <a:off x="565089" y="1841297"/>
            <a:ext cx="11607339" cy="11818803"/>
          </a:xfrm>
          <a:prstGeom prst="arc">
            <a:avLst>
              <a:gd name="adj1" fmla="val 16200000"/>
              <a:gd name="adj2" fmla="val 478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 Verbindung mit Pfeil 85"/>
          <p:cNvCxnSpPr>
            <a:stCxn id="84" idx="0"/>
          </p:cNvCxnSpPr>
          <p:nvPr/>
        </p:nvCxnSpPr>
        <p:spPr>
          <a:xfrm flipH="1">
            <a:off x="1167319" y="4582328"/>
            <a:ext cx="213208" cy="34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erader Verbinder 92"/>
          <p:cNvCxnSpPr/>
          <p:nvPr/>
        </p:nvCxnSpPr>
        <p:spPr>
          <a:xfrm flipH="1">
            <a:off x="3875055" y="3239022"/>
            <a:ext cx="702839" cy="4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 flipH="1">
            <a:off x="5926811" y="2962752"/>
            <a:ext cx="1050979" cy="477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 flipH="1" flipV="1">
            <a:off x="5708584" y="2669965"/>
            <a:ext cx="218226" cy="770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>
            <a:off x="5697809" y="2669965"/>
            <a:ext cx="63007" cy="162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flipH="1" flipV="1">
            <a:off x="4606669" y="3254571"/>
            <a:ext cx="1154147" cy="104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4589840" y="2669965"/>
            <a:ext cx="1124287" cy="58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>
            <a:off x="4589840" y="3253739"/>
            <a:ext cx="272515" cy="92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>
            <a:off x="4871288" y="4129696"/>
            <a:ext cx="842839" cy="111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>
            <a:off x="3866632" y="3659522"/>
            <a:ext cx="1804134" cy="159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 flipV="1">
            <a:off x="3871648" y="3678293"/>
            <a:ext cx="981573" cy="480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2917933" y="3266378"/>
            <a:ext cx="948699" cy="40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>
            <a:off x="2906344" y="3270713"/>
            <a:ext cx="1686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2917933" y="2671018"/>
            <a:ext cx="2783027" cy="59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/>
          <p:nvPr/>
        </p:nvCxnSpPr>
        <p:spPr>
          <a:xfrm>
            <a:off x="2906344" y="3266378"/>
            <a:ext cx="726716" cy="157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/>
          <p:cNvCxnSpPr/>
          <p:nvPr/>
        </p:nvCxnSpPr>
        <p:spPr>
          <a:xfrm>
            <a:off x="2802114" y="4700464"/>
            <a:ext cx="839024" cy="13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V="1">
            <a:off x="2843653" y="3261000"/>
            <a:ext cx="60963" cy="14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>
            <a:off x="2917933" y="3270713"/>
            <a:ext cx="1819970" cy="198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/>
          <p:nvPr/>
        </p:nvCxnSpPr>
        <p:spPr>
          <a:xfrm flipH="1" flipV="1">
            <a:off x="3633060" y="4838964"/>
            <a:ext cx="1104843" cy="41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/>
          <p:nvPr/>
        </p:nvCxnSpPr>
        <p:spPr>
          <a:xfrm>
            <a:off x="2843653" y="4717934"/>
            <a:ext cx="622004" cy="54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>
          <a:xfrm>
            <a:off x="3465657" y="5258489"/>
            <a:ext cx="2722794" cy="50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5" idx="7"/>
            <a:endCxn id="6" idx="3"/>
          </p:cNvCxnSpPr>
          <p:nvPr/>
        </p:nvCxnSpPr>
        <p:spPr>
          <a:xfrm flipV="1">
            <a:off x="6248278" y="4426223"/>
            <a:ext cx="1442362" cy="128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6" idx="2"/>
            <a:endCxn id="7" idx="6"/>
          </p:cNvCxnSpPr>
          <p:nvPr/>
        </p:nvCxnSpPr>
        <p:spPr>
          <a:xfrm flipH="1" flipV="1">
            <a:off x="6790840" y="4226936"/>
            <a:ext cx="878238" cy="147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7" idx="0"/>
            <a:endCxn id="8" idx="4"/>
          </p:cNvCxnSpPr>
          <p:nvPr/>
        </p:nvCxnSpPr>
        <p:spPr>
          <a:xfrm flipV="1">
            <a:off x="6717223" y="3050355"/>
            <a:ext cx="255723" cy="1102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 flipH="1" flipV="1">
            <a:off x="7009198" y="3009870"/>
            <a:ext cx="733497" cy="1359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 flipV="1">
            <a:off x="5697809" y="2670492"/>
            <a:ext cx="1279981" cy="28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9</a:t>
            </a:fld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6064616" y="56229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0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615793" y="42308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6589519" y="408032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2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6849319" y="28369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3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797068" y="33020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4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5576977" y="2532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5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5629056" y="41489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4459086" y="31171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4737903" y="40201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5580079" y="51104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3714755" y="353300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2748739" y="312787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2673436" y="45619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465657" y="47091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6" name="Textfeld 65"/>
          <p:cNvSpPr txBox="1"/>
          <p:nvPr/>
        </p:nvSpPr>
        <p:spPr>
          <a:xfrm>
            <a:off x="3291699" y="51183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4560088" y="510538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12</a:t>
            </a:r>
          </a:p>
        </p:txBody>
      </p:sp>
      <p:graphicFrame>
        <p:nvGraphicFramePr>
          <p:cNvPr id="122" name="Tabel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67243"/>
              </p:ext>
            </p:extLst>
          </p:nvPr>
        </p:nvGraphicFramePr>
        <p:xfrm>
          <a:off x="8480048" y="1985816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1867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5" name="Tabel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83147"/>
              </p:ext>
            </p:extLst>
          </p:nvPr>
        </p:nvGraphicFramePr>
        <p:xfrm>
          <a:off x="8480048" y="1983308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6" name="Tabel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9459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7" name="Tabel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37675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8" name="Tabel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33757"/>
              </p:ext>
            </p:extLst>
          </p:nvPr>
        </p:nvGraphicFramePr>
        <p:xfrm>
          <a:off x="8480048" y="198330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9" name="Tabel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14192"/>
              </p:ext>
            </p:extLst>
          </p:nvPr>
        </p:nvGraphicFramePr>
        <p:xfrm>
          <a:off x="8489106" y="1990017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0" name="Tabel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81296"/>
              </p:ext>
            </p:extLst>
          </p:nvPr>
        </p:nvGraphicFramePr>
        <p:xfrm>
          <a:off x="8477840" y="1981040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1" name="Tabel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82461"/>
              </p:ext>
            </p:extLst>
          </p:nvPr>
        </p:nvGraphicFramePr>
        <p:xfrm>
          <a:off x="8480048" y="1990017"/>
          <a:ext cx="2675632" cy="391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2" name="Tabel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47255"/>
              </p:ext>
            </p:extLst>
          </p:nvPr>
        </p:nvGraphicFramePr>
        <p:xfrm>
          <a:off x="8477840" y="1980829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3" name="Tabel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98180"/>
              </p:ext>
            </p:extLst>
          </p:nvPr>
        </p:nvGraphicFramePr>
        <p:xfrm>
          <a:off x="8486898" y="199001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4" name="Tabel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75494"/>
              </p:ext>
            </p:extLst>
          </p:nvPr>
        </p:nvGraphicFramePr>
        <p:xfrm>
          <a:off x="8484577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5" name="Tabel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02720"/>
              </p:ext>
            </p:extLst>
          </p:nvPr>
        </p:nvGraphicFramePr>
        <p:xfrm>
          <a:off x="8486118" y="1981040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6" name="Tabel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11463"/>
              </p:ext>
            </p:extLst>
          </p:nvPr>
        </p:nvGraphicFramePr>
        <p:xfrm>
          <a:off x="8491314" y="1987509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7" name="Tabel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62840"/>
              </p:ext>
            </p:extLst>
          </p:nvPr>
        </p:nvGraphicFramePr>
        <p:xfrm>
          <a:off x="8483754" y="1989806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8" name="Tabel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15034"/>
              </p:ext>
            </p:extLst>
          </p:nvPr>
        </p:nvGraphicFramePr>
        <p:xfrm>
          <a:off x="8491314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9" name="Tabel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54333"/>
              </p:ext>
            </p:extLst>
          </p:nvPr>
        </p:nvGraphicFramePr>
        <p:xfrm>
          <a:off x="8489106" y="200112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1420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24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46" grpId="0"/>
      <p:bldP spid="56" grpId="0"/>
      <p:bldP spid="58" grpId="0"/>
      <p:bldP spid="59" grpId="0"/>
      <p:bldP spid="60" grpId="0"/>
      <p:bldP spid="61" grpId="0"/>
      <p:bldP spid="62" grpId="0"/>
      <p:bldP spid="65" grpId="0"/>
      <p:bldP spid="67" grpId="0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2697</Words>
  <Application>Microsoft Office PowerPoint</Application>
  <PresentationFormat>Breitbild</PresentationFormat>
  <Paragraphs>705</Paragraphs>
  <Slides>45</Slides>
  <Notes>31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Symbol</vt:lpstr>
      <vt:lpstr>Wingdings</vt:lpstr>
      <vt:lpstr>Rückblick</vt:lpstr>
      <vt:lpstr>Computational Geometry Convex Hull in 3-Space</vt:lpstr>
      <vt:lpstr>Contents</vt:lpstr>
      <vt:lpstr>Introduction</vt:lpstr>
      <vt:lpstr>Introduction</vt:lpstr>
      <vt:lpstr>Introduction</vt:lpstr>
      <vt:lpstr>Convex Hull</vt:lpstr>
      <vt:lpstr>Convex Hull - Properties</vt:lpstr>
      <vt:lpstr>Convex Hull - Algorithms</vt:lpstr>
      <vt:lpstr>Convex Hull - Algorithms</vt:lpstr>
      <vt:lpstr>Convex Hull - Algorithms</vt:lpstr>
      <vt:lpstr>Convex Hull – Algorithms  DEMO</vt:lpstr>
      <vt:lpstr>Convex Hull Algorithms</vt:lpstr>
      <vt:lpstr>Convex Hull 3D</vt:lpstr>
      <vt:lpstr>Convex Hull 3D - Complexity</vt:lpstr>
      <vt:lpstr>Convex Hull 3D - Complexity</vt:lpstr>
      <vt:lpstr>Convex Hull 3D - Complexity</vt:lpstr>
      <vt:lpstr>Convex Hull 3D - Computation</vt:lpstr>
      <vt:lpstr>Doubly Connected Edge List</vt:lpstr>
      <vt:lpstr>Alternative Structur: Incident graph</vt:lpstr>
      <vt:lpstr>Convex Hull 3D - Computation</vt:lpstr>
      <vt:lpstr>Convex Hull 3D - Computation</vt:lpstr>
      <vt:lpstr>PowerPoint-Präsentation</vt:lpstr>
      <vt:lpstr>PowerPoint-Präsentation</vt:lpstr>
      <vt:lpstr>PowerPoint-Präsentation</vt:lpstr>
      <vt:lpstr>PowerPoint-Präsentation</vt:lpstr>
      <vt:lpstr>Convex Hull 3D – Algorithmen Overview</vt:lpstr>
      <vt:lpstr>Convex Hull 3D – Algorithmen Overview</vt:lpstr>
      <vt:lpstr>Convex Hull 3D – Algorithmen Overview</vt:lpstr>
      <vt:lpstr>Convex Hull 3D - Analysis</vt:lpstr>
      <vt:lpstr>Convex Hull 3D - Analysis</vt:lpstr>
      <vt:lpstr>Convex Hull 3D - Analysis</vt:lpstr>
      <vt:lpstr>Sample Program</vt:lpstr>
      <vt:lpstr>Convex Hull 3D - Conclusion</vt:lpstr>
      <vt:lpstr>Alternative Algorithms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Computational Geometry – for Developers</vt:lpstr>
      <vt:lpstr>References</vt:lpstr>
      <vt:lpstr>Additional Ref </vt:lpstr>
      <vt:lpstr>External Graphics</vt:lpstr>
      <vt:lpstr>External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</dc:creator>
  <cp:lastModifiedBy>Jonas</cp:lastModifiedBy>
  <cp:revision>173</cp:revision>
  <dcterms:created xsi:type="dcterms:W3CDTF">2018-07-28T04:13:15Z</dcterms:created>
  <dcterms:modified xsi:type="dcterms:W3CDTF">2018-11-15T01:02:58Z</dcterms:modified>
</cp:coreProperties>
</file>